
<file path=[Content_Types].xml><?xml version="1.0" encoding="utf-8"?>
<Types xmlns="http://schemas.openxmlformats.org/package/2006/content-types">
  <Default Extension="xml" ContentType="application/xml"/>
  <Default Extension="jpg" ContentType="image/jp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25" r:id="rId3"/>
    <p:sldId id="261" r:id="rId4"/>
    <p:sldId id="281" r:id="rId5"/>
    <p:sldId id="326" r:id="rId6"/>
    <p:sldId id="327" r:id="rId7"/>
    <p:sldId id="324" r:id="rId8"/>
    <p:sldId id="328" r:id="rId9"/>
    <p:sldId id="329" r:id="rId10"/>
    <p:sldId id="330" r:id="rId11"/>
    <p:sldId id="285" r:id="rId12"/>
    <p:sldId id="342" r:id="rId13"/>
    <p:sldId id="346" r:id="rId14"/>
    <p:sldId id="347" r:id="rId15"/>
    <p:sldId id="348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43" r:id="rId35"/>
    <p:sldId id="344" r:id="rId36"/>
    <p:sldId id="345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/>
    <p:restoredTop sz="94620"/>
  </p:normalViewPr>
  <p:slideViewPr>
    <p:cSldViewPr snapToGrid="0" snapToObjects="1">
      <p:cViewPr varScale="1">
        <p:scale>
          <a:sx n="46" d="100"/>
          <a:sy n="46" d="100"/>
        </p:scale>
        <p:origin x="-7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415311-C25E-FF4E-A84D-AA1C3C184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28EA5B7-7F4A-9C4B-8378-FF06E273E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50CB44-F9F5-3B4B-BB39-9986470A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582411-8B79-8841-881F-9CFE1C98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EEE10C-C0BF-FC49-960E-FE19A043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228788-D55C-064B-A616-AD379D10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82BDDAA-9347-F347-ABCC-E33FA1E57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7B9A95-A13E-5640-9BFA-2775361F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B380CB-ED9A-4744-BECC-219C3750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E2B3DA-E51A-5241-93C6-491B1572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2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732D39E-D424-CD42-981D-AA40482E8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2DD5989-81BA-E142-A347-979AF6989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6AB8BF-34B4-8548-BDDD-3D006C2A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FEC987-F920-904C-8857-50B2C711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DC2906-6D9E-2645-815D-CA177827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4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57B34F-12CB-BE49-9CB1-FAFDD253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BF2C3F-9670-6348-8331-962F76AEB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212773A-57E5-7F47-8DE7-23CE7407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0760B6-75AD-0A4D-8208-69C5167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A6C915-6BB1-C24C-902B-CAB7F69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1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AEBC60-B048-8648-AA9F-E3441087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CD589D-1425-274A-8427-E2CF5B7F2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E37228-BC27-1E4C-BF44-F8AC9F78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1E0B5C-891F-444D-B6CA-D2CF0CB6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3B9323-7ED7-A945-99C3-7E29FEEE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24C55-4F44-204F-8D9C-44148AFC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59CD12-96D8-974C-B76A-1C4EAB60F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EF63EA-CFEF-C34B-A93A-4AEAA8DF9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B313B5-9EBB-2043-A0E8-A5775450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AE6A67F-FD3A-CD4A-B795-73514181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2DCFD5-CCBE-1847-911A-6506FBFB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67B264-8C2A-5A41-9D14-FEBBBB23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4DB478-FE3E-6741-B3A8-8EF31559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836E00-0767-ED43-B610-8B1A9DC81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466C1A0-3467-6043-A945-645E3175C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956D2CC-7746-D048-A6A5-EE0D1CBE8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B8380DC-D090-6A4A-9DB6-93AD2DCB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35C1710-2894-C74C-B307-5B960422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81DE3C0-B86B-A14F-9DF5-FE0DFA15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C46A66-20A3-104E-B107-D1E9DE4E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C6E116A-770F-6744-93D4-AF538A7B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F2FBD8E-84C5-E64F-BB60-342DE588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490859-D13F-A443-8130-58E2D2A6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D6B671D-E0A3-F549-922F-9F33F319E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C13EF06-45EC-D749-B61F-7B75FFC1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7F67671-CF57-6144-A68A-88FFC53F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6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5B377-FF29-BF48-83D3-4B93BAC7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3589EF-3628-9A48-9CB6-4EE999C2C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FFDAF8D-9B0C-3A42-A109-20CE7C125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984D697-3BF8-154E-9FBA-44E4A092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18EEE7-FAA9-E349-8A68-528D34AC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78D67D1-00C4-C84B-A93E-456A5E31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C0F5C9-EC3F-1E42-A3B0-26CA34AC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16AF31-B3D3-724E-BB60-A67ED3FDC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A4E180B-C955-AE4F-839E-570F7B608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873EEAA-7D8F-CF41-8BF0-97080F0C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AF5A50E-53A8-8246-A941-17A40B56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C958DA-315B-E448-9BFE-8928A07E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4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5CD89F0-E4DC-054F-8586-43287284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F26DB5-6BA8-254F-8A6C-92F9E47A5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CD0468-79AB-BE46-B731-849330F97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4EA3-65F9-1247-B700-5BDD947F22CE}" type="datetimeFigureOut">
              <a:rPr lang="en-US" smtClean="0"/>
              <a:t>02/12/22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28A5B9-538D-A94E-9F28-379E667AD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FF002F-D00B-6B4A-AA7D-0B14E1B1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72332-87BF-0C41-8FBE-1B6F337C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0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F2837B7-C394-2249-9DA9-C8A7C52EA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3" b="4081"/>
          <a:stretch/>
        </p:blipFill>
        <p:spPr>
          <a:xfrm>
            <a:off x="1110343" y="289606"/>
            <a:ext cx="9671957" cy="6264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02CD5-C439-4F44-9545-3ED8FFDE5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0"/>
            <a:ext cx="9144000" cy="23876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and Function of the Plasma Membrane </a:t>
            </a:r>
            <a:r>
              <a:rPr lang="en-IN" sz="4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="" xmlns:a16="http://schemas.microsoft.com/office/drawing/2014/main" id="{DCD0EE8E-F7FD-DF4A-B7D3-35ABE869C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1182" y="233069"/>
            <a:ext cx="7168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</a:rPr>
              <a:t>What is </a:t>
            </a:r>
            <a:r>
              <a:rPr spc="-5" dirty="0">
                <a:solidFill>
                  <a:schemeClr val="accent4"/>
                </a:solidFill>
              </a:rPr>
              <a:t>Fluid</a:t>
            </a:r>
            <a:r>
              <a:rPr lang="en-US" spc="-5" dirty="0">
                <a:solidFill>
                  <a:schemeClr val="accent4"/>
                </a:solidFill>
              </a:rPr>
              <a:t>-</a:t>
            </a:r>
            <a:r>
              <a:rPr spc="5" dirty="0">
                <a:solidFill>
                  <a:schemeClr val="accent4"/>
                </a:solidFill>
              </a:rPr>
              <a:t>mosaic</a:t>
            </a:r>
            <a:r>
              <a:rPr spc="-90" dirty="0">
                <a:solidFill>
                  <a:schemeClr val="accent4"/>
                </a:solidFill>
              </a:rPr>
              <a:t> </a:t>
            </a:r>
            <a:r>
              <a:rPr dirty="0">
                <a:solidFill>
                  <a:schemeClr val="accent4"/>
                </a:solidFill>
              </a:rPr>
              <a:t>model?</a:t>
            </a:r>
          </a:p>
        </p:txBody>
      </p:sp>
      <p:sp>
        <p:nvSpPr>
          <p:cNvPr id="5" name="object 54">
            <a:extLst>
              <a:ext uri="{FF2B5EF4-FFF2-40B4-BE49-F238E27FC236}">
                <a16:creationId xmlns="" xmlns:a16="http://schemas.microsoft.com/office/drawing/2014/main" id="{3F7CD6CD-3AE2-0147-BAE6-280C39A48AB0}"/>
              </a:ext>
            </a:extLst>
          </p:cNvPr>
          <p:cNvSpPr txBox="1"/>
          <p:nvPr/>
        </p:nvSpPr>
        <p:spPr>
          <a:xfrm>
            <a:off x="474703" y="1503842"/>
            <a:ext cx="6174105" cy="4013918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6540" marR="245745" algn="ctr">
              <a:lnSpc>
                <a:spcPct val="90000"/>
              </a:lnSpc>
              <a:spcBef>
                <a:spcPts val="459"/>
              </a:spcBef>
            </a:pP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“Cell membrane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bilayer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proteins are partially  embeded like </a:t>
            </a:r>
            <a:r>
              <a:rPr lang="en-US"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loating iceburgs</a:t>
            </a:r>
            <a:r>
              <a:rPr sz="30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sea”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indent="94615" algn="ctr">
              <a:lnSpc>
                <a:spcPct val="90000"/>
              </a:lnSpc>
            </a:pP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000" b="1" spc="-5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en-US" sz="3000" b="1" spc="-5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000" b="1" spc="-5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mosaic </a:t>
            </a:r>
            <a:r>
              <a:rPr sz="30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30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boundary of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cell.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phospholipids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 membrane.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8">
            <a:extLst>
              <a:ext uri="{FF2B5EF4-FFF2-40B4-BE49-F238E27FC236}">
                <a16:creationId xmlns="" xmlns:a16="http://schemas.microsoft.com/office/drawing/2014/main" id="{598BE0F9-6025-3144-A9BD-3FB1BC7855A4}"/>
              </a:ext>
            </a:extLst>
          </p:cNvPr>
          <p:cNvSpPr txBox="1"/>
          <p:nvPr/>
        </p:nvSpPr>
        <p:spPr>
          <a:xfrm>
            <a:off x="7135906" y="1360406"/>
            <a:ext cx="4778615" cy="49838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91440" marR="81915" algn="ctr">
              <a:lnSpc>
                <a:spcPts val="2590"/>
              </a:lnSpc>
              <a:spcBef>
                <a:spcPts val="730"/>
              </a:spcBef>
            </a:pP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molecules are present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</a:t>
            </a:r>
            <a:r>
              <a:rPr sz="3000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  state capable of rotating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2540" algn="ctr">
              <a:lnSpc>
                <a:spcPct val="80000"/>
              </a:lnSpc>
              <a:spcBef>
                <a:spcPts val="670"/>
              </a:spcBef>
            </a:pPr>
            <a:endParaRPr lang="en-US" sz="3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2540" algn="ctr">
              <a:lnSpc>
                <a:spcPct val="80000"/>
              </a:lnSpc>
              <a:spcBef>
                <a:spcPts val="670"/>
              </a:spcBef>
            </a:pP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proteins </a:t>
            </a:r>
            <a:r>
              <a:rPr sz="3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 as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“mosaic” </a:t>
            </a:r>
            <a:r>
              <a:rPr sz="3000" spc="-3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discontinuous particles that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penetrate 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deeply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</a:t>
            </a:r>
            <a:r>
              <a:rPr sz="3000" spc="-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 sheet.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7515" marR="427355" algn="ctr">
              <a:lnSpc>
                <a:spcPts val="2590"/>
              </a:lnSpc>
              <a:spcBef>
                <a:spcPts val="630"/>
              </a:spcBef>
            </a:pPr>
            <a:endParaRPr lang="en-US" sz="3000" spc="-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7515" marR="427355" algn="ctr">
              <a:lnSpc>
                <a:spcPts val="2590"/>
              </a:lnSpc>
              <a:spcBef>
                <a:spcPts val="630"/>
              </a:spcBef>
            </a:pP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Globular proteins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30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irregularly  embedded </a:t>
            </a:r>
            <a:r>
              <a:rPr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lipid</a:t>
            </a:r>
            <a:r>
              <a:rPr sz="30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bilayer.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7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General Membrane Characteristics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86" y="1825625"/>
            <a:ext cx="10847614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Held together by hydrophobic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Most lipids/proteins can drift laterally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Molecules rarely flip transversely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Phospholipids move faster than proteins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Some proteins are connected to the cytoskeleton, can’t move far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Unsaturated hydrocarbon tails on lipids increase fluidity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Cholesterol decreases fluidity at warmer temps, more fluid at colder temps.  (plant survival adaptation)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085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The Fluidity of Membranes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B983D1-9909-7244-B796-37CCD40B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1157287"/>
            <a:ext cx="4182391" cy="5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Sidedness of the Plasma Membrane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538277-4804-2A47-B3B5-349B24D1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70" y="1176338"/>
            <a:ext cx="4305059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8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Membrane Carbohydrates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75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Allow </a:t>
            </a:r>
            <a:r>
              <a:rPr lang="en-IN" dirty="0">
                <a:solidFill>
                  <a:srgbClr val="FFFF0B"/>
                </a:solidFill>
                <a:effectLst/>
                <a:latin typeface="Times New Roman" panose="02020603050405020304" pitchFamily="18" charset="0"/>
              </a:rPr>
              <a:t>Cell to Cell Recognition</a:t>
            </a: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:  The ability of a cell to recognize if other cells are alike or different from itself.  Has Immunity significance.  This cell-cell recognition is the basis for:</a:t>
            </a: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sorting an embryo’s cells into tissues/organs</a:t>
            </a:r>
          </a:p>
          <a:p>
            <a:r>
              <a:rPr lang="en-IN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rejection </a:t>
            </a: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of foreign cells by immune system.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6A8BA3-C9EA-6E47-ABE3-74181C3B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312" y="2233612"/>
            <a:ext cx="290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Role of Carbohydrates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Act as markers on cell’s surface for recognition purposes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Usually branched oligosaccharides (&lt;15 monomers)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Some are covalently bonded to lipids (glycolipids)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MOST are covalently bonded to proteins (glycoproteins)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Vary between species, individuals of same sp., and between cells in same organism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7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5">
            <a:extLst>
              <a:ext uri="{FF2B5EF4-FFF2-40B4-BE49-F238E27FC236}">
                <a16:creationId xmlns:a16="http://schemas.microsoft.com/office/drawing/2014/main" xmlns="" id="{124A05BF-55C2-F344-A8E8-7C62AA6655C7}"/>
              </a:ext>
            </a:extLst>
          </p:cNvPr>
          <p:cNvSpPr/>
          <p:nvPr/>
        </p:nvSpPr>
        <p:spPr>
          <a:xfrm>
            <a:off x="5121729" y="357188"/>
            <a:ext cx="5476875" cy="6143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36">
            <a:extLst>
              <a:ext uri="{FF2B5EF4-FFF2-40B4-BE49-F238E27FC236}">
                <a16:creationId xmlns:a16="http://schemas.microsoft.com/office/drawing/2014/main" xmlns="" id="{1CCFDB31-5A3A-4046-A747-EBA19BB94FAC}"/>
              </a:ext>
            </a:extLst>
          </p:cNvPr>
          <p:cNvSpPr txBox="1"/>
          <p:nvPr/>
        </p:nvSpPr>
        <p:spPr>
          <a:xfrm>
            <a:off x="383540" y="711453"/>
            <a:ext cx="4596674" cy="353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Plasma Membrane </a:t>
            </a:r>
            <a:r>
              <a:rPr sz="2800" b="1" dirty="0">
                <a:solidFill>
                  <a:schemeClr val="accent4"/>
                </a:solidFill>
                <a:latin typeface="Georgia"/>
                <a:cs typeface="Georgia"/>
              </a:rPr>
              <a:t>:  </a:t>
            </a:r>
            <a:endParaRPr lang="en-US" sz="2800" b="1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Membrane Proteins  </a:t>
            </a:r>
            <a:endParaRPr lang="en-US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Transmembrane  Proteins</a:t>
            </a:r>
            <a:endParaRPr lang="en-US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800" spc="-5" dirty="0">
                <a:solidFill>
                  <a:schemeClr val="accent4"/>
                </a:solidFill>
                <a:latin typeface="Georgia"/>
                <a:cs typeface="Georgia"/>
              </a:rPr>
              <a:t>Functional classification</a:t>
            </a:r>
            <a:endParaRPr sz="2800" dirty="0">
              <a:solidFill>
                <a:schemeClr val="accent4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210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xmlns="" id="{51AC5A55-4689-2B44-922D-AE9EE6035E95}"/>
              </a:ext>
            </a:extLst>
          </p:cNvPr>
          <p:cNvSpPr txBox="1"/>
          <p:nvPr/>
        </p:nvSpPr>
        <p:spPr>
          <a:xfrm>
            <a:off x="813979" y="200075"/>
            <a:ext cx="4777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Plasma Membrane </a:t>
            </a:r>
            <a:r>
              <a:rPr sz="2400" b="1" dirty="0">
                <a:solidFill>
                  <a:schemeClr val="accent4"/>
                </a:solidFill>
                <a:latin typeface="Georgia"/>
                <a:cs typeface="Georgia"/>
              </a:rPr>
              <a:t>: </a:t>
            </a: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Membrane</a:t>
            </a:r>
            <a:r>
              <a:rPr sz="2400" b="1" spc="-40" dirty="0">
                <a:solidFill>
                  <a:schemeClr val="accent4"/>
                </a:solidFill>
                <a:latin typeface="Georgia"/>
                <a:cs typeface="Georgia"/>
              </a:rPr>
              <a:t> </a:t>
            </a: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Proteins</a:t>
            </a:r>
            <a:endParaRPr sz="2400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chemeClr val="accent4"/>
                </a:solidFill>
                <a:latin typeface="Georgia"/>
                <a:cs typeface="Georgia"/>
              </a:rPr>
              <a:t>Functional</a:t>
            </a:r>
            <a:r>
              <a:rPr sz="2400" spc="-35" dirty="0">
                <a:solidFill>
                  <a:schemeClr val="accent4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chemeClr val="accent4"/>
                </a:solidFill>
                <a:latin typeface="Georgia"/>
                <a:cs typeface="Georgia"/>
              </a:rPr>
              <a:t>classification</a:t>
            </a:r>
            <a:endParaRPr sz="2400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Transmembrane Proteins</a:t>
            </a:r>
            <a:endParaRPr sz="2400" dirty="0">
              <a:solidFill>
                <a:schemeClr val="accent4"/>
              </a:solidFill>
              <a:latin typeface="Georgia"/>
              <a:cs typeface="Georgi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xmlns="" id="{F9604E9A-64B5-C446-8486-C732CD6D1F8A}"/>
              </a:ext>
            </a:extLst>
          </p:cNvPr>
          <p:cNvSpPr/>
          <p:nvPr/>
        </p:nvSpPr>
        <p:spPr>
          <a:xfrm>
            <a:off x="410936" y="4116958"/>
            <a:ext cx="5534025" cy="214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xmlns="" id="{8EB3B648-4DF0-194E-AD17-0751B717FB80}"/>
              </a:ext>
            </a:extLst>
          </p:cNvPr>
          <p:cNvSpPr/>
          <p:nvPr/>
        </p:nvSpPr>
        <p:spPr>
          <a:xfrm>
            <a:off x="410936" y="2059558"/>
            <a:ext cx="5534025" cy="2238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2D70902F-C9C4-5A42-B181-DE83CB322FF9}"/>
              </a:ext>
            </a:extLst>
          </p:cNvPr>
          <p:cNvSpPr txBox="1"/>
          <p:nvPr/>
        </p:nvSpPr>
        <p:spPr>
          <a:xfrm>
            <a:off x="7208791" y="200075"/>
            <a:ext cx="448219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Plasma Membrane </a:t>
            </a:r>
            <a:r>
              <a:rPr sz="2400" b="1" dirty="0">
                <a:solidFill>
                  <a:schemeClr val="accent4"/>
                </a:solidFill>
                <a:latin typeface="Georgia"/>
                <a:cs typeface="Georgia"/>
              </a:rPr>
              <a:t>:  </a:t>
            </a: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Membrane Proteins  </a:t>
            </a:r>
            <a:r>
              <a:rPr sz="2400" spc="-5" dirty="0">
                <a:solidFill>
                  <a:schemeClr val="accent4"/>
                </a:solidFill>
                <a:latin typeface="Georgia"/>
                <a:cs typeface="Georgia"/>
              </a:rPr>
              <a:t>Functional classification  </a:t>
            </a: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Peripheral Proteins  (only one side </a:t>
            </a:r>
            <a:r>
              <a:rPr sz="2400" b="1" dirty="0">
                <a:solidFill>
                  <a:schemeClr val="accent4"/>
                </a:solidFill>
                <a:latin typeface="Georgia"/>
                <a:cs typeface="Georgia"/>
              </a:rPr>
              <a:t>of </a:t>
            </a:r>
            <a:r>
              <a:rPr sz="2400" b="1" spc="-5" dirty="0">
                <a:solidFill>
                  <a:schemeClr val="accent4"/>
                </a:solidFill>
                <a:latin typeface="Georgia"/>
                <a:cs typeface="Georgia"/>
              </a:rPr>
              <a:t>the  membrane)</a:t>
            </a:r>
            <a:endParaRPr sz="2400" dirty="0">
              <a:solidFill>
                <a:schemeClr val="accent4"/>
              </a:solidFill>
              <a:latin typeface="Georgia"/>
              <a:cs typeface="Georgia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300E8C6E-9D98-CE41-90FA-129FD4D028FA}"/>
              </a:ext>
            </a:extLst>
          </p:cNvPr>
          <p:cNvSpPr/>
          <p:nvPr/>
        </p:nvSpPr>
        <p:spPr>
          <a:xfrm>
            <a:off x="6560001" y="2333625"/>
            <a:ext cx="5534025" cy="2190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96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The Structure of a Transport Protein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6D4E20-8682-5D42-A8BC-3DA88CCC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254125"/>
            <a:ext cx="5791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:a16="http://schemas.microsoft.com/office/drawing/2014/main" xmlns="" id="{9CA177C0-EE84-F34E-BA14-EF034934AE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020" y="428338"/>
            <a:ext cx="5534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</a:t>
            </a:r>
            <a:r>
              <a:rPr spc="-10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</a:t>
            </a:r>
          </a:p>
        </p:txBody>
      </p:sp>
      <p:sp>
        <p:nvSpPr>
          <p:cNvPr id="5" name="object 55">
            <a:extLst>
              <a:ext uri="{FF2B5EF4-FFF2-40B4-BE49-F238E27FC236}">
                <a16:creationId xmlns:a16="http://schemas.microsoft.com/office/drawing/2014/main" xmlns="" id="{3515EB8F-ADCC-1043-9139-3C2083916DEF}"/>
              </a:ext>
            </a:extLst>
          </p:cNvPr>
          <p:cNvSpPr txBox="1"/>
          <p:nvPr/>
        </p:nvSpPr>
        <p:spPr>
          <a:xfrm>
            <a:off x="617837" y="1840161"/>
            <a:ext cx="10861149" cy="39122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900" marR="5080" indent="-457200">
              <a:lnSpc>
                <a:spcPts val="2880"/>
              </a:lnSpc>
              <a:spcBef>
                <a:spcPts val="795"/>
              </a:spcBef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Composed of Lipids, Proteins </a:t>
            </a: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Carbohydrates.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354330" indent="-457200">
              <a:lnSpc>
                <a:spcPct val="80000"/>
              </a:lnSpc>
              <a:spcBef>
                <a:spcPts val="745"/>
              </a:spcBef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components differs from  tissue to</a:t>
            </a:r>
            <a:r>
              <a:rPr sz="32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tissue.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9900"/>
              </a:buClr>
              <a:buFont typeface="Arial" panose="020B0604020202020204" pitchFamily="34" charset="0"/>
              <a:buChar char="•"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>
              <a:lnSpc>
                <a:spcPct val="100000"/>
              </a:lnSpc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Lipids 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</a:t>
            </a:r>
            <a:r>
              <a:rPr sz="32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buClr>
                <a:srgbClr val="FF9900"/>
              </a:buClr>
              <a:buSzPct val="75000"/>
              <a:tabLst>
                <a:tab pos="357505" algn="l"/>
              </a:tabLst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Phospholipids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buClr>
                <a:srgbClr val="FF9900"/>
              </a:buClr>
              <a:buSzPct val="75000"/>
              <a:tabLst>
                <a:tab pos="357505" algn="l"/>
              </a:tabLst>
            </a:pPr>
            <a:r>
              <a:rPr lang="en-US"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Glycolipids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buClr>
                <a:srgbClr val="FF9900"/>
              </a:buClr>
              <a:buSzPct val="75000"/>
              <a:tabLst>
                <a:tab pos="357505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Sterol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buClr>
                <a:srgbClr val="FF9900"/>
              </a:buClr>
              <a:buSzPct val="75000"/>
              <a:tabLst>
                <a:tab pos="357505" algn="l"/>
              </a:tabLst>
            </a:pPr>
            <a:r>
              <a:rPr lang="en-US"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Cholesterol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4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6">
            <a:extLst>
              <a:ext uri="{FF2B5EF4-FFF2-40B4-BE49-F238E27FC236}">
                <a16:creationId xmlns="" xmlns:a16="http://schemas.microsoft.com/office/drawing/2014/main" id="{C7A4F832-564E-1B47-B238-20328F4D3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070" y="548386"/>
            <a:ext cx="6902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</a:t>
            </a:r>
            <a:r>
              <a:rPr spc="-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membrane?</a:t>
            </a:r>
          </a:p>
        </p:txBody>
      </p:sp>
      <p:sp>
        <p:nvSpPr>
          <p:cNvPr id="7" name="object 60">
            <a:extLst>
              <a:ext uri="{FF2B5EF4-FFF2-40B4-BE49-F238E27FC236}">
                <a16:creationId xmlns="" xmlns:a16="http://schemas.microsoft.com/office/drawing/2014/main" id="{847871CE-FBA5-D843-8948-F6FF901F7379}"/>
              </a:ext>
            </a:extLst>
          </p:cNvPr>
          <p:cNvSpPr txBox="1"/>
          <p:nvPr/>
        </p:nvSpPr>
        <p:spPr>
          <a:xfrm>
            <a:off x="1387929" y="1589935"/>
            <a:ext cx="10384970" cy="41056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Outermost layer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(</a:t>
            </a:r>
            <a:r>
              <a:rPr lang="en-US" sz="2800" spc="-5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animal</a:t>
            </a:r>
            <a:r>
              <a:rPr lang="en-US" sz="2800" spc="-5" dirty="0">
                <a:solidFill>
                  <a:srgbClr val="FFFFFF"/>
                </a:solidFill>
                <a:latin typeface="Georgia"/>
                <a:cs typeface="Georgia"/>
              </a:rPr>
              <a:t> cells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)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Thickness is 5-8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nm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Selectively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permeable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Serve as outer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boundary</a:t>
            </a:r>
            <a:endParaRPr sz="2800" dirty="0">
              <a:latin typeface="Georgia"/>
              <a:cs typeface="Georgia"/>
            </a:endParaRPr>
          </a:p>
          <a:p>
            <a:pPr marL="355600" marR="648335" indent="-342900">
              <a:lnSpc>
                <a:spcPts val="2400"/>
              </a:lnSpc>
              <a:spcBef>
                <a:spcPts val="585"/>
              </a:spcBef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Allows some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substances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cross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more easily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than</a:t>
            </a:r>
            <a:r>
              <a:rPr lang="en-US" sz="2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others</a:t>
            </a:r>
            <a:endParaRPr sz="2800" dirty="0">
              <a:latin typeface="Georgia"/>
              <a:cs typeface="Georgia"/>
            </a:endParaRPr>
          </a:p>
          <a:p>
            <a:pPr marL="355600" marR="1083310" indent="-342900">
              <a:lnSpc>
                <a:spcPts val="2400"/>
              </a:lnSpc>
              <a:spcBef>
                <a:spcPts val="600"/>
              </a:spcBef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Made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of Phospholipids, proteins &amp; </a:t>
            </a:r>
            <a:r>
              <a:rPr lang="en-US" sz="2800" spc="-5" dirty="0">
                <a:solidFill>
                  <a:srgbClr val="FFFFFF"/>
                </a:solidFill>
                <a:latin typeface="Georgia"/>
                <a:cs typeface="Georgia"/>
              </a:rPr>
              <a:t>carbohydrate-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conjugated  molecules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spcBef>
                <a:spcPts val="20"/>
              </a:spcBef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Separate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and protect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cell from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external</a:t>
            </a:r>
            <a:r>
              <a:rPr sz="280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environment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Provide connecting system b</a:t>
            </a:r>
            <a:r>
              <a:rPr lang="en-US" sz="2800" spc="-5" dirty="0">
                <a:solidFill>
                  <a:srgbClr val="FFFFFF"/>
                </a:solidFill>
                <a:latin typeface="Georgia"/>
                <a:cs typeface="Georgia"/>
              </a:rPr>
              <a:t>etween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 cell &amp; its</a:t>
            </a:r>
            <a:r>
              <a:rPr sz="2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environment</a:t>
            </a:r>
            <a:endParaRPr sz="2800" dirty="0">
              <a:latin typeface="Georgia"/>
              <a:cs typeface="Georgia"/>
            </a:endParaRPr>
          </a:p>
          <a:p>
            <a:pPr marL="354965" indent="-342900">
              <a:lnSpc>
                <a:spcPct val="100000"/>
              </a:lnSpc>
              <a:buClr>
                <a:srgbClr val="FF9900"/>
              </a:buClr>
              <a:buSzPct val="7400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Also called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cell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membrane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0417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xmlns="" id="{2963FDCD-A6CB-3E47-92E2-55FB2377824D}"/>
              </a:ext>
            </a:extLst>
          </p:cNvPr>
          <p:cNvGrpSpPr/>
          <p:nvPr/>
        </p:nvGrpSpPr>
        <p:grpSpPr>
          <a:xfrm>
            <a:off x="1783080" y="1113082"/>
            <a:ext cx="8625840" cy="5602605"/>
            <a:chOff x="100584" y="1255774"/>
            <a:chExt cx="8625840" cy="560260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xmlns="" id="{D0836BDC-747A-AA47-8067-FF0B40724840}"/>
                </a:ext>
              </a:extLst>
            </p:cNvPr>
            <p:cNvSpPr/>
            <p:nvPr/>
          </p:nvSpPr>
          <p:spPr>
            <a:xfrm>
              <a:off x="493775" y="1255774"/>
              <a:ext cx="8232648" cy="5602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xmlns="" id="{8F4F7F8E-50EA-7243-A973-05DA01B44D08}"/>
                </a:ext>
              </a:extLst>
            </p:cNvPr>
            <p:cNvSpPr/>
            <p:nvPr/>
          </p:nvSpPr>
          <p:spPr>
            <a:xfrm>
              <a:off x="685800" y="1447799"/>
              <a:ext cx="7848600" cy="525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E76414D8-6BBD-4249-A890-D46AD1593DFE}"/>
              </a:ext>
            </a:extLst>
          </p:cNvPr>
          <p:cNvSpPr txBox="1"/>
          <p:nvPr/>
        </p:nvSpPr>
        <p:spPr>
          <a:xfrm>
            <a:off x="685800" y="142313"/>
            <a:ext cx="113483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Four </a:t>
            </a:r>
            <a:r>
              <a:rPr sz="2800" b="1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major </a:t>
            </a: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phospholipids </a:t>
            </a:r>
            <a:r>
              <a:rPr sz="2800" b="1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found </a:t>
            </a: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in </a:t>
            </a:r>
            <a:r>
              <a:rPr sz="2800" b="1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mammalian plasma  </a:t>
            </a: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membrane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. </a:t>
            </a: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There are </a:t>
            </a:r>
            <a:r>
              <a:rPr sz="2800" b="1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many </a:t>
            </a:r>
            <a:r>
              <a:rPr lang="en-US" sz="2800" b="1" spc="-26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"</a:t>
            </a:r>
            <a:r>
              <a:rPr sz="2800" b="1" spc="-26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minor</a:t>
            </a:r>
            <a:r>
              <a:rPr lang="en-US" sz="2800" b="1" spc="-26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” </a:t>
            </a:r>
            <a:r>
              <a:rPr sz="2800" b="1" spc="-6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phospholipids exists,</a:t>
            </a:r>
            <a:r>
              <a:rPr sz="2800" b="1" spc="-8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 </a:t>
            </a:r>
            <a:r>
              <a:rPr sz="2800" b="1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too.</a:t>
            </a:r>
            <a:endParaRPr sz="2800" dirty="0">
              <a:solidFill>
                <a:schemeClr val="accent4">
                  <a:lumMod val="60000"/>
                  <a:lumOff val="4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2999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">
            <a:extLst>
              <a:ext uri="{FF2B5EF4-FFF2-40B4-BE49-F238E27FC236}">
                <a16:creationId xmlns:a16="http://schemas.microsoft.com/office/drawing/2014/main" xmlns="" id="{FB351C0B-3D14-F94A-89BF-BAE2C635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3508" y="482218"/>
            <a:ext cx="3434715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C000"/>
                </a:solidFill>
                <a:latin typeface="Georgia"/>
                <a:cs typeface="Georgia"/>
              </a:rPr>
              <a:t>Cholesterol</a:t>
            </a:r>
            <a:endParaRPr sz="3600" dirty="0">
              <a:latin typeface="Georgia"/>
              <a:cs typeface="Georgia"/>
            </a:endParaRPr>
          </a:p>
          <a:p>
            <a:pPr marL="12700" marR="5080" algn="ctr">
              <a:lnSpc>
                <a:spcPct val="100000"/>
              </a:lnSpc>
              <a:spcBef>
                <a:spcPts val="50"/>
              </a:spcBef>
            </a:pP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Unique to plasma membrane 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Stabilize</a:t>
            </a:r>
            <a:r>
              <a:rPr lang="en-US" sz="1800" b="1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memb</a:t>
            </a:r>
            <a:r>
              <a:rPr lang="en-US" sz="1800" b="1" spc="-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ane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xmlns="" id="{00BA1D2A-7C98-AE47-B90E-46916E2B1C4F}"/>
              </a:ext>
            </a:extLst>
          </p:cNvPr>
          <p:cNvGrpSpPr/>
          <p:nvPr/>
        </p:nvGrpSpPr>
        <p:grpSpPr>
          <a:xfrm>
            <a:off x="2352185" y="1709420"/>
            <a:ext cx="7569834" cy="5148580"/>
            <a:chOff x="947927" y="1709926"/>
            <a:chExt cx="7569834" cy="514858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xmlns="" id="{678522A0-BDD5-7D47-BCA4-BF7646078152}"/>
                </a:ext>
              </a:extLst>
            </p:cNvPr>
            <p:cNvSpPr/>
            <p:nvPr/>
          </p:nvSpPr>
          <p:spPr>
            <a:xfrm>
              <a:off x="947927" y="1709926"/>
              <a:ext cx="7569708" cy="5148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xmlns="" id="{96459890-35B6-F446-B658-53E34E090A2E}"/>
                </a:ext>
              </a:extLst>
            </p:cNvPr>
            <p:cNvSpPr/>
            <p:nvPr/>
          </p:nvSpPr>
          <p:spPr>
            <a:xfrm>
              <a:off x="1142999" y="1904999"/>
              <a:ext cx="6981825" cy="4772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xmlns="" id="{93EC53DE-E3C9-284E-81B6-F8428BB8D398}"/>
                </a:ext>
              </a:extLst>
            </p:cNvPr>
            <p:cNvSpPr/>
            <p:nvPr/>
          </p:nvSpPr>
          <p:spPr>
            <a:xfrm>
              <a:off x="2889250" y="4489450"/>
              <a:ext cx="2312670" cy="378460"/>
            </a:xfrm>
            <a:custGeom>
              <a:avLst/>
              <a:gdLst/>
              <a:ahLst/>
              <a:cxnLst/>
              <a:rect l="l" t="t" r="r" b="b"/>
              <a:pathLst>
                <a:path w="2312670" h="378460">
                  <a:moveTo>
                    <a:pt x="6350" y="0"/>
                  </a:moveTo>
                  <a:lnTo>
                    <a:pt x="6350" y="378460"/>
                  </a:lnTo>
                </a:path>
                <a:path w="2312670" h="378460">
                  <a:moveTo>
                    <a:pt x="2306192" y="0"/>
                  </a:moveTo>
                  <a:lnTo>
                    <a:pt x="2306192" y="378460"/>
                  </a:lnTo>
                </a:path>
                <a:path w="2312670" h="378460">
                  <a:moveTo>
                    <a:pt x="0" y="6350"/>
                  </a:moveTo>
                  <a:lnTo>
                    <a:pt x="2312542" y="6350"/>
                  </a:lnTo>
                </a:path>
                <a:path w="2312670" h="378460">
                  <a:moveTo>
                    <a:pt x="0" y="372110"/>
                  </a:moveTo>
                  <a:lnTo>
                    <a:pt x="2312542" y="372110"/>
                  </a:lnTo>
                </a:path>
              </a:pathLst>
            </a:custGeom>
            <a:ln w="127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266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xmlns="" id="{08E6808C-14CE-8E42-B5C5-B68601AA9514}"/>
              </a:ext>
            </a:extLst>
          </p:cNvPr>
          <p:cNvSpPr/>
          <p:nvPr/>
        </p:nvSpPr>
        <p:spPr>
          <a:xfrm>
            <a:off x="6206855" y="3846740"/>
            <a:ext cx="4057650" cy="273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6C736271-65DF-0B49-8B2F-E839BD90BBA3}"/>
              </a:ext>
            </a:extLst>
          </p:cNvPr>
          <p:cNvSpPr/>
          <p:nvPr/>
        </p:nvSpPr>
        <p:spPr>
          <a:xfrm>
            <a:off x="5480957" y="277585"/>
            <a:ext cx="5609971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xmlns="" id="{8ABC137F-89E8-6E43-B387-072A2232518F}"/>
              </a:ext>
            </a:extLst>
          </p:cNvPr>
          <p:cNvSpPr/>
          <p:nvPr/>
        </p:nvSpPr>
        <p:spPr>
          <a:xfrm>
            <a:off x="641332" y="961344"/>
            <a:ext cx="3048000" cy="242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xmlns="" id="{C2D77676-AFD3-D24D-B05F-9BD4C8B6A91D}"/>
              </a:ext>
            </a:extLst>
          </p:cNvPr>
          <p:cNvSpPr txBox="1"/>
          <p:nvPr/>
        </p:nvSpPr>
        <p:spPr>
          <a:xfrm>
            <a:off x="375176" y="3959951"/>
            <a:ext cx="560997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Georgia"/>
                <a:cs typeface="Georgia"/>
              </a:rPr>
              <a:t>Cholesterol  Unique to</a:t>
            </a:r>
            <a:r>
              <a:rPr sz="2400" b="1" spc="-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/>
                <a:cs typeface="Georgia"/>
              </a:rPr>
              <a:t>plasma  </a:t>
            </a:r>
            <a:r>
              <a:rPr sz="2400" b="1" spc="-5" dirty="0">
                <a:solidFill>
                  <a:srgbClr val="FFFFFF"/>
                </a:solidFill>
                <a:latin typeface="Georgia"/>
                <a:cs typeface="Georgia"/>
              </a:rPr>
              <a:t>membrane</a:t>
            </a:r>
            <a:endParaRPr sz="24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Georgia"/>
                <a:cs typeface="Georgia"/>
              </a:rPr>
              <a:t>Stabilize</a:t>
            </a:r>
            <a:r>
              <a:rPr sz="2400" b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Georgia"/>
                <a:cs typeface="Georgia"/>
              </a:rPr>
              <a:t>membrane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xmlns="" id="{A9CCDBD8-DF27-3F45-80BE-B489EE4061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072" y="277585"/>
            <a:ext cx="2128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Georgia"/>
                <a:cs typeface="Georgia"/>
              </a:rPr>
              <a:t>Cholesterol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5020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Membranes are Bifacial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875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2 lipid layers (leaf-let) may differ in composition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Membrane proteins have distinct directional orientation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Inside of vesicles, ER, Golgi is the same as the outside of the membrane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A3A8BB-AC31-1448-B835-0F4BBF22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1825625"/>
            <a:ext cx="4572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Sidedness of the Plasma Membrane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538277-4804-2A47-B3B5-349B24D1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70" y="1176338"/>
            <a:ext cx="4305059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0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="" xmlns:a16="http://schemas.microsoft.com/office/drawing/2014/main" id="{32485765-EEDB-2C45-AFA7-1B8A964C0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3215" y="526051"/>
            <a:ext cx="4909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</a:t>
            </a:r>
            <a:r>
              <a:rPr spc="-9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</a:p>
        </p:txBody>
      </p:sp>
      <p:sp>
        <p:nvSpPr>
          <p:cNvPr id="5" name="object 46">
            <a:extLst>
              <a:ext uri="{FF2B5EF4-FFF2-40B4-BE49-F238E27FC236}">
                <a16:creationId xmlns="" xmlns:a16="http://schemas.microsoft.com/office/drawing/2014/main" id="{60186CDF-BCB3-344E-B236-1160242F1750}"/>
              </a:ext>
            </a:extLst>
          </p:cNvPr>
          <p:cNvSpPr txBox="1"/>
          <p:nvPr/>
        </p:nvSpPr>
        <p:spPr>
          <a:xfrm>
            <a:off x="2804848" y="2364554"/>
            <a:ext cx="7710752" cy="1563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675"/>
              </a:spcBef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Membrane proteins are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categorized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into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two  groups:</a:t>
            </a:r>
            <a:endParaRPr sz="2800" dirty="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1-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Extrinsic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(peripheral) membrane proteins  </a:t>
            </a:r>
            <a:endParaRPr lang="en-US" sz="2800" spc="-5" dirty="0">
              <a:solidFill>
                <a:srgbClr val="FFFFF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2- Intrinsic (integral) membrane</a:t>
            </a:r>
            <a:r>
              <a:rPr sz="2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proteins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8474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="" xmlns:a16="http://schemas.microsoft.com/office/drawing/2014/main" id="{E732580E-D3CC-2E4E-9B40-112DD9698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4675" y="687339"/>
            <a:ext cx="6532102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 membrane</a:t>
            </a:r>
            <a:r>
              <a:rPr spc="-7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="" xmlns:a16="http://schemas.microsoft.com/office/drawing/2014/main" id="{9C2093E9-DE07-334E-816C-530774C56F86}"/>
              </a:ext>
            </a:extLst>
          </p:cNvPr>
          <p:cNvSpPr txBox="1"/>
          <p:nvPr/>
        </p:nvSpPr>
        <p:spPr>
          <a:xfrm>
            <a:off x="1667435" y="2042609"/>
            <a:ext cx="9771529" cy="2941062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1050925">
              <a:lnSpc>
                <a:spcPts val="2590"/>
              </a:lnSpc>
              <a:spcBef>
                <a:spcPts val="730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Proteins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loosely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associated with  membrane</a:t>
            </a:r>
            <a:r>
              <a:rPr sz="27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surface</a:t>
            </a:r>
            <a:endParaRPr sz="2700">
              <a:latin typeface="Georgia"/>
              <a:cs typeface="Georgia"/>
            </a:endParaRPr>
          </a:p>
          <a:p>
            <a:pPr marL="12700" marR="495934">
              <a:lnSpc>
                <a:spcPts val="2590"/>
              </a:lnSpc>
              <a:spcBef>
                <a:spcPts val="650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Located entirely outside of the lipid 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bilayer</a:t>
            </a:r>
            <a:endParaRPr sz="2700">
              <a:latin typeface="Georgia"/>
              <a:cs typeface="Georgia"/>
            </a:endParaRPr>
          </a:p>
          <a:p>
            <a:pPr marL="12700" marR="1479550">
              <a:lnSpc>
                <a:spcPct val="80000"/>
              </a:lnSpc>
              <a:spcBef>
                <a:spcPts val="675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Either on the extracellular or  cytoplasmic</a:t>
            </a:r>
            <a:r>
              <a:rPr sz="27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surface</a:t>
            </a:r>
            <a:endParaRPr sz="2700">
              <a:latin typeface="Georgia"/>
              <a:cs typeface="Georgia"/>
            </a:endParaRPr>
          </a:p>
          <a:p>
            <a:pPr marL="12700" marR="822325">
              <a:lnSpc>
                <a:spcPct val="80000"/>
              </a:lnSpc>
              <a:spcBef>
                <a:spcPts val="650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Also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called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Peripheral membrane  proteins:</a:t>
            </a:r>
            <a:endParaRPr sz="2700">
              <a:latin typeface="Georgia"/>
              <a:cs typeface="Georgia"/>
            </a:endParaRPr>
          </a:p>
          <a:p>
            <a:pPr marL="297180" indent="-285115">
              <a:lnSpc>
                <a:spcPct val="100000"/>
              </a:lnSpc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Example:</a:t>
            </a:r>
            <a:endParaRPr sz="2700">
              <a:latin typeface="Georgia"/>
              <a:cs typeface="Georgia"/>
            </a:endParaRPr>
          </a:p>
          <a:p>
            <a:pPr marL="321945" indent="-309880">
              <a:lnSpc>
                <a:spcPct val="100000"/>
              </a:lnSpc>
              <a:buClr>
                <a:srgbClr val="FF9900"/>
              </a:buClr>
              <a:buSzPct val="74074"/>
              <a:buFont typeface="Wingdings"/>
              <a:buChar char=""/>
              <a:tabLst>
                <a:tab pos="322580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Cytochrome </a:t>
            </a: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C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Mitochondria</a:t>
            </a:r>
            <a:endParaRPr sz="2700">
              <a:latin typeface="Georgia"/>
              <a:cs typeface="Georgia"/>
            </a:endParaRPr>
          </a:p>
          <a:p>
            <a:pPr marL="321945" indent="-309880">
              <a:lnSpc>
                <a:spcPct val="100000"/>
              </a:lnSpc>
              <a:buClr>
                <a:srgbClr val="FF9900"/>
              </a:buClr>
              <a:buSzPct val="74074"/>
              <a:buFont typeface="Wingdings"/>
              <a:buChar char=""/>
              <a:tabLst>
                <a:tab pos="322580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Cell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surface </a:t>
            </a: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identity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marker</a:t>
            </a:r>
            <a:r>
              <a:rPr sz="27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(antigens)</a:t>
            </a:r>
            <a:endParaRPr sz="27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1110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="" xmlns:a16="http://schemas.microsoft.com/office/drawing/2014/main" id="{F7C55A82-D212-4E40-892E-3BA81A5B9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442" y="703027"/>
            <a:ext cx="7143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membrane</a:t>
            </a:r>
            <a:r>
              <a:rPr spc="-12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</a:p>
        </p:txBody>
      </p:sp>
      <p:sp>
        <p:nvSpPr>
          <p:cNvPr id="5" name="object 63">
            <a:extLst>
              <a:ext uri="{FF2B5EF4-FFF2-40B4-BE49-F238E27FC236}">
                <a16:creationId xmlns="" xmlns:a16="http://schemas.microsoft.com/office/drawing/2014/main" id="{7DF251D7-EB2D-1B42-A37E-FD6BA09EFAA9}"/>
              </a:ext>
            </a:extLst>
          </p:cNvPr>
          <p:cNvSpPr txBox="1"/>
          <p:nvPr/>
        </p:nvSpPr>
        <p:spPr>
          <a:xfrm>
            <a:off x="2133600" y="1968215"/>
            <a:ext cx="9126070" cy="292156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187325">
              <a:lnSpc>
                <a:spcPts val="2590"/>
              </a:lnSpc>
              <a:spcBef>
                <a:spcPts val="730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Directly incorporated within the lipid 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bilayer</a:t>
            </a:r>
            <a:endParaRPr sz="2700" dirty="0">
              <a:latin typeface="Georgia"/>
              <a:cs typeface="Georgia"/>
            </a:endParaRPr>
          </a:p>
          <a:p>
            <a:pPr marL="297180" indent="-285115">
              <a:lnSpc>
                <a:spcPct val="100000"/>
              </a:lnSpc>
              <a:spcBef>
                <a:spcPts val="25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Tightly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bound </a:t>
            </a:r>
            <a:r>
              <a:rPr sz="2700" spc="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lipid</a:t>
            </a:r>
            <a:r>
              <a:rPr sz="27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bilayer</a:t>
            </a:r>
            <a:endParaRPr sz="2700" dirty="0">
              <a:latin typeface="Georgia"/>
              <a:cs typeface="Georgia"/>
            </a:endParaRPr>
          </a:p>
          <a:p>
            <a:pPr marL="12700" marR="5080">
              <a:lnSpc>
                <a:spcPts val="2590"/>
              </a:lnSpc>
              <a:spcBef>
                <a:spcPts val="625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Provides </a:t>
            </a:r>
            <a:r>
              <a:rPr lang="en-US" sz="2700" spc="-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channel for the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water-soluble 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substances</a:t>
            </a:r>
            <a:endParaRPr sz="2700" dirty="0">
              <a:latin typeface="Georgia"/>
              <a:cs typeface="Georgia"/>
            </a:endParaRPr>
          </a:p>
          <a:p>
            <a:pPr marL="12700" marR="1183005">
              <a:lnSpc>
                <a:spcPct val="80000"/>
              </a:lnSpc>
              <a:spcBef>
                <a:spcPts val="675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Also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called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Integral membrane  proteins</a:t>
            </a:r>
            <a:endParaRPr sz="2700" dirty="0">
              <a:latin typeface="Georgia"/>
              <a:cs typeface="Georgia"/>
            </a:endParaRPr>
          </a:p>
          <a:p>
            <a:pPr marL="297180" indent="-285115">
              <a:lnSpc>
                <a:spcPct val="100000"/>
              </a:lnSpc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Example:</a:t>
            </a:r>
            <a:endParaRPr sz="2700" dirty="0">
              <a:latin typeface="Georgia"/>
              <a:cs typeface="Georgia"/>
            </a:endParaRPr>
          </a:p>
          <a:p>
            <a:pPr marL="297180" indent="-285115">
              <a:lnSpc>
                <a:spcPct val="100000"/>
              </a:lnSpc>
              <a:spcBef>
                <a:spcPts val="5"/>
              </a:spcBef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Transmembrane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protein</a:t>
            </a:r>
            <a:endParaRPr sz="2700" dirty="0">
              <a:latin typeface="Georgia"/>
              <a:cs typeface="Georgia"/>
            </a:endParaRPr>
          </a:p>
          <a:p>
            <a:pPr marL="297180" indent="-285115">
              <a:lnSpc>
                <a:spcPct val="100000"/>
              </a:lnSpc>
              <a:buClr>
                <a:srgbClr val="FF9900"/>
              </a:buClr>
              <a:buSzPct val="74074"/>
              <a:buFont typeface="Wingdings"/>
              <a:buChar char=""/>
              <a:tabLst>
                <a:tab pos="297815" algn="l"/>
              </a:tabLst>
            </a:pP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Transport proteins</a:t>
            </a:r>
            <a:endParaRPr sz="27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7066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="" xmlns:a16="http://schemas.microsoft.com/office/drawing/2014/main" id="{CBB1F85B-5059-7349-86F1-FB7E96906AF5}"/>
              </a:ext>
            </a:extLst>
          </p:cNvPr>
          <p:cNvSpPr txBox="1">
            <a:spLocks/>
          </p:cNvSpPr>
          <p:nvPr/>
        </p:nvSpPr>
        <p:spPr>
          <a:xfrm>
            <a:off x="303412" y="177074"/>
            <a:ext cx="11585175" cy="99706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8770" marR="5080" indent="-306705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 </a:t>
            </a:r>
            <a:r>
              <a:rPr lang="en-IN" sz="3200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collage of </a:t>
            </a: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proteins </a:t>
            </a:r>
            <a:r>
              <a:rPr lang="en-IN" sz="3200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other molecules  </a:t>
            </a: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</a:t>
            </a:r>
            <a:r>
              <a:rPr lang="en-IN" sz="3200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3200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 matrix of </a:t>
            </a: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3200" spc="-5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</a:t>
            </a:r>
            <a:r>
              <a:rPr lang="en-IN" sz="3200" spc="1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bilayer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A6FC634-1BB8-B14B-97AA-70D6CB6151C7}"/>
              </a:ext>
            </a:extLst>
          </p:cNvPr>
          <p:cNvSpPr/>
          <p:nvPr/>
        </p:nvSpPr>
        <p:spPr>
          <a:xfrm>
            <a:off x="2022849" y="1360364"/>
            <a:ext cx="8610600" cy="522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D2912306-E590-BA44-9B62-81F101058693}"/>
              </a:ext>
            </a:extLst>
          </p:cNvPr>
          <p:cNvSpPr txBox="1"/>
          <p:nvPr/>
        </p:nvSpPr>
        <p:spPr>
          <a:xfrm>
            <a:off x="5198229" y="1629857"/>
            <a:ext cx="2663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CC0000"/>
                </a:solidFill>
                <a:latin typeface="Georgia"/>
                <a:cs typeface="Georgia"/>
              </a:rPr>
              <a:t>Extracellular</a:t>
            </a:r>
            <a:r>
              <a:rPr sz="2200" b="1" spc="20" dirty="0">
                <a:solidFill>
                  <a:srgbClr val="CC0000"/>
                </a:solidFill>
                <a:latin typeface="Georgia"/>
                <a:cs typeface="Georgia"/>
              </a:rPr>
              <a:t> </a:t>
            </a:r>
            <a:r>
              <a:rPr sz="2200" b="1" spc="-10" dirty="0">
                <a:solidFill>
                  <a:srgbClr val="CC0000"/>
                </a:solidFill>
                <a:latin typeface="Georgia"/>
                <a:cs typeface="Georgia"/>
              </a:rPr>
              <a:t>fluid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7A2A1F39-45D2-A247-9D2F-7FD6BD815A29}"/>
              </a:ext>
            </a:extLst>
          </p:cNvPr>
          <p:cNvSpPr txBox="1"/>
          <p:nvPr/>
        </p:nvSpPr>
        <p:spPr>
          <a:xfrm>
            <a:off x="5801733" y="5939171"/>
            <a:ext cx="1541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CC0000"/>
                </a:solidFill>
                <a:latin typeface="Georgia"/>
                <a:cs typeface="Georgia"/>
              </a:rPr>
              <a:t>Cytoplasm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60B40C85-5116-CC46-8627-9CBBABDD3445}"/>
              </a:ext>
            </a:extLst>
          </p:cNvPr>
          <p:cNvSpPr txBox="1"/>
          <p:nvPr/>
        </p:nvSpPr>
        <p:spPr>
          <a:xfrm>
            <a:off x="7878310" y="2394906"/>
            <a:ext cx="1361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Glycolipid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="" xmlns:a16="http://schemas.microsoft.com/office/drawing/2014/main" id="{112FA323-F5E1-1D40-A4A0-3BDC1E6978F0}"/>
              </a:ext>
            </a:extLst>
          </p:cNvPr>
          <p:cNvSpPr/>
          <p:nvPr/>
        </p:nvSpPr>
        <p:spPr>
          <a:xfrm>
            <a:off x="6118599" y="2716089"/>
            <a:ext cx="3421379" cy="2437130"/>
          </a:xfrm>
          <a:custGeom>
            <a:avLst/>
            <a:gdLst/>
            <a:ahLst/>
            <a:cxnLst/>
            <a:rect l="l" t="t" r="r" b="b"/>
            <a:pathLst>
              <a:path w="3421379" h="2437129">
                <a:moveTo>
                  <a:pt x="2617851" y="604901"/>
                </a:moveTo>
                <a:lnTo>
                  <a:pt x="2206625" y="0"/>
                </a:lnTo>
              </a:path>
              <a:path w="3421379" h="2437129">
                <a:moveTo>
                  <a:pt x="1935226" y="1292733"/>
                </a:moveTo>
                <a:lnTo>
                  <a:pt x="2748026" y="2436876"/>
                </a:lnTo>
              </a:path>
              <a:path w="3421379" h="2437129">
                <a:moveTo>
                  <a:pt x="3421126" y="1111250"/>
                </a:moveTo>
                <a:lnTo>
                  <a:pt x="2748026" y="2436876"/>
                </a:lnTo>
              </a:path>
              <a:path w="3421379" h="2437129">
                <a:moveTo>
                  <a:pt x="0" y="2181225"/>
                </a:moveTo>
                <a:lnTo>
                  <a:pt x="168275" y="18319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="" xmlns:a16="http://schemas.microsoft.com/office/drawing/2014/main" id="{28921759-49DF-C04F-93FC-08439EA37369}"/>
              </a:ext>
            </a:extLst>
          </p:cNvPr>
          <p:cNvSpPr txBox="1"/>
          <p:nvPr/>
        </p:nvSpPr>
        <p:spPr>
          <a:xfrm>
            <a:off x="8237339" y="5866019"/>
            <a:ext cx="1672589" cy="5899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2039"/>
              </a:lnSpc>
              <a:spcBef>
                <a:spcPts val="470"/>
              </a:spcBef>
            </a:pPr>
            <a:r>
              <a:rPr sz="2000" b="1" spc="-5" dirty="0">
                <a:latin typeface="Georgia"/>
                <a:cs typeface="Georgia"/>
              </a:rPr>
              <a:t>Filaments </a:t>
            </a:r>
            <a:r>
              <a:rPr sz="2000" b="1" dirty="0">
                <a:latin typeface="Georgia"/>
                <a:cs typeface="Georgia"/>
              </a:rPr>
              <a:t>of  </a:t>
            </a:r>
            <a:r>
              <a:rPr sz="2000" b="1" spc="-5" dirty="0">
                <a:latin typeface="Georgia"/>
                <a:cs typeface="Georgia"/>
              </a:rPr>
              <a:t>cytos</a:t>
            </a:r>
            <a:r>
              <a:rPr sz="2000" b="1" spc="5" dirty="0">
                <a:latin typeface="Georgia"/>
                <a:cs typeface="Georgia"/>
              </a:rPr>
              <a:t>k</a:t>
            </a:r>
            <a:r>
              <a:rPr sz="2000" b="1" spc="-10" dirty="0">
                <a:latin typeface="Georgia"/>
                <a:cs typeface="Georgia"/>
              </a:rPr>
              <a:t>e</a:t>
            </a:r>
            <a:r>
              <a:rPr sz="2000" b="1" spc="-5" dirty="0">
                <a:latin typeface="Georgia"/>
                <a:cs typeface="Georgia"/>
              </a:rPr>
              <a:t>l</a:t>
            </a:r>
            <a:r>
              <a:rPr sz="2000" b="1" spc="-15" dirty="0">
                <a:latin typeface="Georgia"/>
                <a:cs typeface="Georgia"/>
              </a:rPr>
              <a:t>e</a:t>
            </a:r>
            <a:r>
              <a:rPr sz="2000" b="1" spc="-5" dirty="0">
                <a:latin typeface="Georgia"/>
                <a:cs typeface="Georgia"/>
              </a:rPr>
              <a:t>t</a:t>
            </a:r>
            <a:r>
              <a:rPr sz="2000" b="1" spc="-10" dirty="0">
                <a:latin typeface="Georgia"/>
                <a:cs typeface="Georgia"/>
              </a:rPr>
              <a:t>o</a:t>
            </a:r>
            <a:r>
              <a:rPr sz="2000" b="1" dirty="0">
                <a:latin typeface="Georgia"/>
                <a:cs typeface="Georgia"/>
              </a:rPr>
              <a:t>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="" xmlns:a16="http://schemas.microsoft.com/office/drawing/2014/main" id="{A7167751-41BD-9342-9C32-6FBA63A781A9}"/>
              </a:ext>
            </a:extLst>
          </p:cNvPr>
          <p:cNvSpPr txBox="1"/>
          <p:nvPr/>
        </p:nvSpPr>
        <p:spPr>
          <a:xfrm>
            <a:off x="3134403" y="5561219"/>
            <a:ext cx="1428115" cy="5899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2039"/>
              </a:lnSpc>
              <a:spcBef>
                <a:spcPts val="470"/>
              </a:spcBef>
            </a:pPr>
            <a:r>
              <a:rPr sz="2000" b="1" spc="-5" dirty="0">
                <a:latin typeface="Georgia"/>
                <a:cs typeface="Georgia"/>
              </a:rPr>
              <a:t>P</a:t>
            </a:r>
            <a:r>
              <a:rPr sz="2000" b="1" spc="-10" dirty="0">
                <a:latin typeface="Georgia"/>
                <a:cs typeface="Georgia"/>
              </a:rPr>
              <a:t>e</a:t>
            </a:r>
            <a:r>
              <a:rPr sz="2000" b="1" dirty="0">
                <a:latin typeface="Georgia"/>
                <a:cs typeface="Georgia"/>
              </a:rPr>
              <a:t>rip</a:t>
            </a:r>
            <a:r>
              <a:rPr sz="2000" b="1" spc="5" dirty="0">
                <a:latin typeface="Georgia"/>
                <a:cs typeface="Georgia"/>
              </a:rPr>
              <a:t>h</a:t>
            </a:r>
            <a:r>
              <a:rPr sz="2000" b="1" spc="-10" dirty="0">
                <a:latin typeface="Georgia"/>
                <a:cs typeface="Georgia"/>
              </a:rPr>
              <a:t>e</a:t>
            </a:r>
            <a:r>
              <a:rPr sz="2000" b="1" dirty="0">
                <a:latin typeface="Georgia"/>
                <a:cs typeface="Georgia"/>
              </a:rPr>
              <a:t>ral  protein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="" xmlns:a16="http://schemas.microsoft.com/office/drawing/2014/main" id="{5C3B6183-54BC-4045-A81F-302D2DEF264F}"/>
              </a:ext>
            </a:extLst>
          </p:cNvPr>
          <p:cNvSpPr txBox="1"/>
          <p:nvPr/>
        </p:nvSpPr>
        <p:spPr>
          <a:xfrm>
            <a:off x="2372099" y="1667703"/>
            <a:ext cx="1731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Glycoprotein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="" xmlns:a16="http://schemas.microsoft.com/office/drawing/2014/main" id="{2A5A4D91-7E0B-B54E-8B24-2ECB48229639}"/>
              </a:ext>
            </a:extLst>
          </p:cNvPr>
          <p:cNvSpPr/>
          <p:nvPr/>
        </p:nvSpPr>
        <p:spPr>
          <a:xfrm>
            <a:off x="2883274" y="1993840"/>
            <a:ext cx="434975" cy="1482725"/>
          </a:xfrm>
          <a:custGeom>
            <a:avLst/>
            <a:gdLst/>
            <a:ahLst/>
            <a:cxnLst/>
            <a:rect l="l" t="t" r="r" b="b"/>
            <a:pathLst>
              <a:path w="434975" h="1482725">
                <a:moveTo>
                  <a:pt x="0" y="0"/>
                </a:moveTo>
                <a:lnTo>
                  <a:pt x="434975" y="14827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="" xmlns:a16="http://schemas.microsoft.com/office/drawing/2014/main" id="{0CFB4C21-0956-E643-A407-2E9A1C8C2247}"/>
              </a:ext>
            </a:extLst>
          </p:cNvPr>
          <p:cNvSpPr txBox="1"/>
          <p:nvPr/>
        </p:nvSpPr>
        <p:spPr>
          <a:xfrm>
            <a:off x="2132526" y="4282100"/>
            <a:ext cx="7947659" cy="136144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b="1" dirty="0">
                <a:latin typeface="Georgia"/>
                <a:cs typeface="Georgia"/>
              </a:rPr>
              <a:t>Phospholipids</a:t>
            </a:r>
            <a:endParaRPr sz="2000">
              <a:latin typeface="Georgia"/>
              <a:cs typeface="Georgia"/>
            </a:endParaRPr>
          </a:p>
          <a:p>
            <a:pPr marL="2919730">
              <a:lnSpc>
                <a:spcPts val="2200"/>
              </a:lnSpc>
              <a:spcBef>
                <a:spcPts val="835"/>
              </a:spcBef>
            </a:pPr>
            <a:r>
              <a:rPr sz="2000" b="1" spc="-5" dirty="0">
                <a:latin typeface="Georgia"/>
                <a:cs typeface="Georgia"/>
              </a:rPr>
              <a:t>Cholesterol</a:t>
            </a:r>
            <a:endParaRPr sz="2000">
              <a:latin typeface="Georgia"/>
              <a:cs typeface="Georgia"/>
            </a:endParaRPr>
          </a:p>
          <a:p>
            <a:pPr marL="5741035" marR="5080">
              <a:lnSpc>
                <a:spcPts val="2039"/>
              </a:lnSpc>
              <a:spcBef>
                <a:spcPts val="170"/>
              </a:spcBef>
            </a:pPr>
            <a:r>
              <a:rPr sz="2000" b="1" spc="-5" dirty="0">
                <a:latin typeface="Georgia"/>
                <a:cs typeface="Georgia"/>
              </a:rPr>
              <a:t>Tr</a:t>
            </a:r>
            <a:r>
              <a:rPr sz="2000" b="1" spc="-10" dirty="0">
                <a:latin typeface="Georgia"/>
                <a:cs typeface="Georgia"/>
              </a:rPr>
              <a:t>a</a:t>
            </a:r>
            <a:r>
              <a:rPr sz="2000" b="1" dirty="0">
                <a:latin typeface="Georgia"/>
                <a:cs typeface="Georgia"/>
              </a:rPr>
              <a:t>nsmembr</a:t>
            </a:r>
            <a:r>
              <a:rPr sz="2000" b="1" spc="-15" dirty="0">
                <a:latin typeface="Georgia"/>
                <a:cs typeface="Georgia"/>
              </a:rPr>
              <a:t>a</a:t>
            </a:r>
            <a:r>
              <a:rPr sz="2000" b="1" dirty="0">
                <a:latin typeface="Georgia"/>
                <a:cs typeface="Georgia"/>
              </a:rPr>
              <a:t>ne  proteins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094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2">
            <a:extLst>
              <a:ext uri="{FF2B5EF4-FFF2-40B4-BE49-F238E27FC236}">
                <a16:creationId xmlns="" xmlns:a16="http://schemas.microsoft.com/office/drawing/2014/main" id="{9E7F1162-D48E-834C-B724-2B2816F7E32F}"/>
              </a:ext>
            </a:extLst>
          </p:cNvPr>
          <p:cNvSpPr/>
          <p:nvPr/>
        </p:nvSpPr>
        <p:spPr>
          <a:xfrm>
            <a:off x="4297425" y="685800"/>
            <a:ext cx="4160774" cy="331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="" xmlns:a16="http://schemas.microsoft.com/office/drawing/2014/main" id="{7F98453D-E326-D841-B521-8959D34E4E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4132" y="1845945"/>
            <a:ext cx="273050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Movement 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across </a:t>
            </a:r>
            <a:r>
              <a:rPr spc="-5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 Cell  Membra</a:t>
            </a:r>
            <a:r>
              <a:rPr lang="en-IN" spc="-5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</a:t>
            </a:r>
            <a:r>
              <a:rPr spc="-5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pSp>
        <p:nvGrpSpPr>
          <p:cNvPr id="21" name="object 18">
            <a:extLst>
              <a:ext uri="{FF2B5EF4-FFF2-40B4-BE49-F238E27FC236}">
                <a16:creationId xmlns="" xmlns:a16="http://schemas.microsoft.com/office/drawing/2014/main" id="{7AD501C3-9010-324C-A790-38A1ECA32C39}"/>
              </a:ext>
            </a:extLst>
          </p:cNvPr>
          <p:cNvGrpSpPr/>
          <p:nvPr/>
        </p:nvGrpSpPr>
        <p:grpSpPr>
          <a:xfrm>
            <a:off x="4829555" y="3501290"/>
            <a:ext cx="2886710" cy="3357245"/>
            <a:chOff x="4829555" y="3501290"/>
            <a:chExt cx="2886710" cy="3357245"/>
          </a:xfrm>
        </p:grpSpPr>
        <p:sp>
          <p:nvSpPr>
            <p:cNvPr id="22" name="object 19">
              <a:extLst>
                <a:ext uri="{FF2B5EF4-FFF2-40B4-BE49-F238E27FC236}">
                  <a16:creationId xmlns="" xmlns:a16="http://schemas.microsoft.com/office/drawing/2014/main" id="{5D841DB1-5646-5946-8E28-EE2FD2338559}"/>
                </a:ext>
              </a:extLst>
            </p:cNvPr>
            <p:cNvSpPr/>
            <p:nvPr/>
          </p:nvSpPr>
          <p:spPr>
            <a:xfrm>
              <a:off x="4829555" y="6804659"/>
              <a:ext cx="2886455" cy="53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="" xmlns:a16="http://schemas.microsoft.com/office/drawing/2014/main" id="{63B36162-0279-A345-B976-CE9CAB713DDE}"/>
                </a:ext>
              </a:extLst>
            </p:cNvPr>
            <p:cNvSpPr/>
            <p:nvPr/>
          </p:nvSpPr>
          <p:spPr>
            <a:xfrm>
              <a:off x="4844436" y="3501290"/>
              <a:ext cx="2856230" cy="3313429"/>
            </a:xfrm>
            <a:custGeom>
              <a:avLst/>
              <a:gdLst/>
              <a:ahLst/>
              <a:cxnLst/>
              <a:rect l="l" t="t" r="r" b="b"/>
              <a:pathLst>
                <a:path w="2856229" h="3313429">
                  <a:moveTo>
                    <a:pt x="853787" y="0"/>
                  </a:moveTo>
                  <a:lnTo>
                    <a:pt x="810399" y="3558"/>
                  </a:lnTo>
                  <a:lnTo>
                    <a:pt x="769520" y="16423"/>
                  </a:lnTo>
                  <a:lnTo>
                    <a:pt x="732582" y="37765"/>
                  </a:lnTo>
                  <a:lnTo>
                    <a:pt x="701018" y="66756"/>
                  </a:lnTo>
                  <a:lnTo>
                    <a:pt x="676261" y="102568"/>
                  </a:lnTo>
                  <a:lnTo>
                    <a:pt x="659743" y="144371"/>
                  </a:lnTo>
                  <a:lnTo>
                    <a:pt x="6582" y="2581793"/>
                  </a:lnTo>
                  <a:lnTo>
                    <a:pt x="0" y="2626275"/>
                  </a:lnTo>
                  <a:lnTo>
                    <a:pt x="3543" y="2669678"/>
                  </a:lnTo>
                  <a:lnTo>
                    <a:pt x="16390" y="2710571"/>
                  </a:lnTo>
                  <a:lnTo>
                    <a:pt x="37718" y="2747522"/>
                  </a:lnTo>
                  <a:lnTo>
                    <a:pt x="66707" y="2779098"/>
                  </a:lnTo>
                  <a:lnTo>
                    <a:pt x="102534" y="2803868"/>
                  </a:lnTo>
                  <a:lnTo>
                    <a:pt x="144377" y="2820400"/>
                  </a:lnTo>
                  <a:lnTo>
                    <a:pt x="1957683" y="3306283"/>
                  </a:lnTo>
                  <a:lnTo>
                    <a:pt x="2002153" y="3312875"/>
                  </a:lnTo>
                  <a:lnTo>
                    <a:pt x="2045559" y="3309331"/>
                  </a:lnTo>
                  <a:lnTo>
                    <a:pt x="2086463" y="3296479"/>
                  </a:lnTo>
                  <a:lnTo>
                    <a:pt x="2123428" y="3275145"/>
                  </a:lnTo>
                  <a:lnTo>
                    <a:pt x="2155017" y="3246156"/>
                  </a:lnTo>
                  <a:lnTo>
                    <a:pt x="2179792" y="3210338"/>
                  </a:lnTo>
                  <a:lnTo>
                    <a:pt x="2196316" y="3168520"/>
                  </a:lnTo>
                  <a:lnTo>
                    <a:pt x="2849350" y="731111"/>
                  </a:lnTo>
                  <a:lnTo>
                    <a:pt x="2855974" y="686601"/>
                  </a:lnTo>
                  <a:lnTo>
                    <a:pt x="2852449" y="643180"/>
                  </a:lnTo>
                  <a:lnTo>
                    <a:pt x="2839607" y="602278"/>
                  </a:lnTo>
                  <a:lnTo>
                    <a:pt x="2818278" y="565326"/>
                  </a:lnTo>
                  <a:lnTo>
                    <a:pt x="2789294" y="533755"/>
                  </a:lnTo>
                  <a:lnTo>
                    <a:pt x="2753485" y="508996"/>
                  </a:lnTo>
                  <a:lnTo>
                    <a:pt x="2711682" y="492478"/>
                  </a:lnTo>
                  <a:lnTo>
                    <a:pt x="898249" y="6576"/>
                  </a:lnTo>
                  <a:lnTo>
                    <a:pt x="853787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="" xmlns:a16="http://schemas.microsoft.com/office/drawing/2014/main" id="{471BB89E-DE2B-974D-9B68-7ADC28AE50E8}"/>
                </a:ext>
              </a:extLst>
            </p:cNvPr>
            <p:cNvSpPr/>
            <p:nvPr/>
          </p:nvSpPr>
          <p:spPr>
            <a:xfrm>
              <a:off x="4844436" y="3501290"/>
              <a:ext cx="2855974" cy="3312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230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36">
            <a:extLst>
              <a:ext uri="{FF2B5EF4-FFF2-40B4-BE49-F238E27FC236}">
                <a16:creationId xmlns="" xmlns:a16="http://schemas.microsoft.com/office/drawing/2014/main" id="{73F8759E-BAB5-ED4D-8B0A-E23A367FEE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070" y="551397"/>
            <a:ext cx="804733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</a:t>
            </a:r>
            <a:r>
              <a:rPr spc="-5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</a:t>
            </a:r>
            <a:r>
              <a:rPr spc="-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41968FDB-701B-EC44-879C-76AD53243B09}"/>
              </a:ext>
            </a:extLst>
          </p:cNvPr>
          <p:cNvSpPr txBox="1"/>
          <p:nvPr/>
        </p:nvSpPr>
        <p:spPr>
          <a:xfrm>
            <a:off x="1498601" y="2184400"/>
            <a:ext cx="10020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outermost envelope surrounding the cell that separates and protects the cell from the external environment and provides a connecting system between the cell and its environment is called plasma membrane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552FED-BDC1-9646-9303-38417AC6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080" cy="1325563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solidFill>
                  <a:srgbClr val="FFFF00"/>
                </a:solidFill>
                <a:latin typeface="Arial" panose="020B0604020202020204" pitchFamily="34" charset="0"/>
              </a:rPr>
              <a:t>The diffusion of solutes across membranes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B4620D3A-988F-E849-AC91-C194CEAE2E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80" y="559977"/>
            <a:ext cx="6686021" cy="54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83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35FD1-47F0-EF45-8F23-DA1C7E64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272256"/>
            <a:ext cx="2893541" cy="1325563"/>
          </a:xfrm>
        </p:spPr>
        <p:txBody>
          <a:bodyPr/>
          <a:lstStyle/>
          <a:p>
            <a:r>
              <a:rPr lang="en-US" altLang="en-US" sz="4400" dirty="0">
                <a:solidFill>
                  <a:srgbClr val="FFFF00"/>
                </a:solidFill>
                <a:latin typeface="Arial" panose="020B0604020202020204" pitchFamily="34" charset="0"/>
              </a:rPr>
              <a:t>Osmosis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8650E055-D6CC-1E4E-A442-92379CE1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60" y="272256"/>
            <a:ext cx="8420100" cy="63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77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E9C5A-376A-FC4B-971B-26327609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31763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>
                <a:solidFill>
                  <a:srgbClr val="FFFF00"/>
                </a:solidFill>
                <a:latin typeface="Arial" panose="020B0604020202020204" pitchFamily="34" charset="0"/>
              </a:rPr>
              <a:t>The water balance of living cells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8C8990B6-82A6-DA43-9572-05B2D034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3800"/>
            <a:ext cx="88963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8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Traffic Across Membranes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Selective permeability depends on solubility characteristics of the lipid bilayer, and presence of specific integral proteins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B33587-A387-0347-A47D-F6098751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1690688"/>
            <a:ext cx="1752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4C3CE1-C5B1-FE4B-8B9A-9E0C6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Membrane Structure and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A1E0DC-E594-F843-9C9D-94AD8E1B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Traffic Across Membranes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a. Molecular organization of membrane=selective permeability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b. Passive Transport=Diffusion across a membrane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c. Osmosis=passive transport of water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d. Balancing water uptake/loss=cell survival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e. Specific proteins facilitate transport of selected solutes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f. Active transport=pumping solutes against gradient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g. Some ion pumps generate voltage across membranes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h. Co-transport: A membrane protein couples the transport of one solute to  another</a:t>
            </a:r>
          </a:p>
          <a:p>
            <a:pPr marL="0" indent="0">
              <a:buNone/>
            </a:pPr>
            <a:r>
              <a:rPr lang="en-IN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.  Exocytosis/Endocytosis transport large molecules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8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Mosaicism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Membranes are mosaics of floating proteins in a lipid bilayer.  2 ways: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Integral Proteins</a:t>
            </a: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: transmembrane, have both </a:t>
            </a:r>
            <a:r>
              <a:rPr lang="en-IN" sz="32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hydropohilic</a:t>
            </a: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 and hydrophobic parts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Peripheral Proteins</a:t>
            </a: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:  Attached to membrane’s surface by: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Attachment to integral proteins or ECM </a:t>
            </a:r>
            <a:r>
              <a:rPr lang="en-IN" sz="32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fibers</a:t>
            </a: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 (outside)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Attachment to filaments of cytoskeleton (inside)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0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5">
            <a:extLst>
              <a:ext uri="{FF2B5EF4-FFF2-40B4-BE49-F238E27FC236}">
                <a16:creationId xmlns="" xmlns:a16="http://schemas.microsoft.com/office/drawing/2014/main" id="{124A05BF-55C2-F344-A8E8-7C62AA6655C7}"/>
              </a:ext>
            </a:extLst>
          </p:cNvPr>
          <p:cNvSpPr/>
          <p:nvPr/>
        </p:nvSpPr>
        <p:spPr>
          <a:xfrm>
            <a:off x="5121729" y="357188"/>
            <a:ext cx="5476875" cy="6143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36">
            <a:extLst>
              <a:ext uri="{FF2B5EF4-FFF2-40B4-BE49-F238E27FC236}">
                <a16:creationId xmlns="" xmlns:a16="http://schemas.microsoft.com/office/drawing/2014/main" id="{1CCFDB31-5A3A-4046-A747-EBA19BB94FAC}"/>
              </a:ext>
            </a:extLst>
          </p:cNvPr>
          <p:cNvSpPr txBox="1"/>
          <p:nvPr/>
        </p:nvSpPr>
        <p:spPr>
          <a:xfrm>
            <a:off x="383540" y="711453"/>
            <a:ext cx="4596674" cy="353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Plasma Membrane </a:t>
            </a:r>
            <a:r>
              <a:rPr sz="2800" b="1" dirty="0">
                <a:solidFill>
                  <a:schemeClr val="accent4"/>
                </a:solidFill>
                <a:latin typeface="Georgia"/>
                <a:cs typeface="Georgia"/>
              </a:rPr>
              <a:t>:  </a:t>
            </a:r>
            <a:endParaRPr lang="en-US" sz="2800" b="1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Membrane Proteins  </a:t>
            </a:r>
            <a:endParaRPr lang="en-US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accent4"/>
                </a:solidFill>
                <a:latin typeface="Georgia"/>
                <a:cs typeface="Georgia"/>
              </a:rPr>
              <a:t>Transmembrane  Proteins</a:t>
            </a:r>
            <a:endParaRPr lang="en-US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N" sz="2800" b="1" spc="-5" dirty="0">
              <a:solidFill>
                <a:schemeClr val="accent4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800" spc="-5" dirty="0">
                <a:solidFill>
                  <a:schemeClr val="accent4"/>
                </a:solidFill>
                <a:latin typeface="Georgia"/>
                <a:cs typeface="Georgia"/>
              </a:rPr>
              <a:t>Functional classification</a:t>
            </a:r>
            <a:endParaRPr sz="2800" dirty="0">
              <a:solidFill>
                <a:schemeClr val="accent4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126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Traffic Across Membranes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Selective permeability depends on solubility characteristics of the lipid bilayer, and presence of specific integral proteins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B33587-A387-0347-A47D-F6098751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1690688"/>
            <a:ext cx="1752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Permeability of the Lipid Bilayer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213" cy="435133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NONPOLAR Molecules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Dissolve in membranes, cross with 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Smaller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</a:rPr>
              <a:t>ones </a:t>
            </a:r>
            <a:r>
              <a:rPr lang="en-IN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will cross faster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AC87781-4EC6-B348-906E-03ABD661052F}"/>
              </a:ext>
            </a:extLst>
          </p:cNvPr>
          <p:cNvSpPr/>
          <p:nvPr/>
        </p:nvSpPr>
        <p:spPr>
          <a:xfrm>
            <a:off x="5905500" y="182562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POLAR Molecules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Small, polar, uncharged molecules can slip through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Larger, polar, uncharged will not get through easily (glucose)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All ions have trouble getting through hydrophobic layer</a:t>
            </a:r>
          </a:p>
        </p:txBody>
      </p:sp>
    </p:spTree>
    <p:extLst>
      <p:ext uri="{BB962C8B-B14F-4D97-AF65-F5344CB8AC3E}">
        <p14:creationId xmlns:p14="http://schemas.microsoft.com/office/powerpoint/2010/main" val="253049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Transport Proteins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Hydrophilic Substances like ions and moderately sized polar molecules can avoid going through the hydrophobic core of the membrane by going through </a:t>
            </a:r>
            <a:r>
              <a:rPr lang="en-IN" sz="3200" dirty="0">
                <a:solidFill>
                  <a:srgbClr val="FD8608"/>
                </a:solidFill>
                <a:effectLst/>
                <a:latin typeface="Times New Roman" panose="02020603050405020304" pitchFamily="18" charset="0"/>
              </a:rPr>
              <a:t>transport proteins: Integral membrane proteins that transport specific ions or molecules across the membrane. </a:t>
            </a:r>
            <a:r>
              <a:rPr lang="en-IN" sz="3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They may provide a hydrophilic tunnel or may bind to, and physically carry a substance across. These are very specific.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30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336235-C016-5343-B2FE-5ACB98DE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Membrane Structure and Function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D5A530-5CCC-3E43-BEC7-C0F1C791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Membrane Structure:</a:t>
            </a: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Membrane models have evolved over the years to fit new data</a:t>
            </a: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 membrane is a Fluid-Mosaic of lipids, proteins, and carbohydrates</a:t>
            </a:r>
          </a:p>
          <a:p>
            <a:endParaRPr lang="en-IN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The plasma  membrane is  composed of two layers layers of  phospholipids  back-to-back.   </a:t>
            </a: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Phospholipids are lipids with a  phosphate attached to them.</a:t>
            </a:r>
          </a:p>
          <a:p>
            <a:endParaRPr lang="en-IN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2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9EEA8B9C-0FEF-8546-8E05-38F595B5B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74950"/>
            <a:ext cx="883761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tabLst>
                <a:tab pos="1028700" algn="l"/>
              </a:tabLst>
            </a:pPr>
            <a:r>
              <a:rPr lang="en-US" altLang="en-US" sz="2400" dirty="0">
                <a:latin typeface="Arial" panose="020B0604020202020204" pitchFamily="34" charset="0"/>
              </a:rPr>
              <a:t>  </a:t>
            </a: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Some functions of membrane proteins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="" xmlns:a16="http://schemas.microsoft.com/office/drawing/2014/main" id="{A1BA937F-6C90-3C49-9632-A225EC540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606426"/>
            <a:ext cx="895350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7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 few important membrane-related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Passive transport: Concentration Gradient, Net directional movement,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Osmosis: Hypertonic, hypotonic, isotonic, osmotic concentration, osmotic 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Water balance in organisms without cell walls: Live in isotonic environment, osmoregulation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Water balance in cells with walls: Turgidity, plasmolysis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1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Proteins Facilitate Passive Transport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Facilitated Diffusion: specific transport proteins help solutes diffuse across membrane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Is passive transport (down conc. Gradient)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Helps many polar molecules/ions get through the lipid bilayer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SPECIFIC-Have binding site like active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Can be saturated with solute: rate limited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Can be due to conformational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Can be gated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1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Active transport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Endergonic process by which a transport protein pumps a molecule across a membrane AGAINST its concentration gradient.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These maintain concentration gradients across membranes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Use ATP as energy 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Ex.  Sodium-Potassium Pump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Passive Transport of Ions Depends On: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Concentration gradient of the 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Effect of the membrane potential of the ion</a:t>
            </a:r>
          </a:p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The Electrochemical Gradient is the diffusion gradient created from the  combined effects of both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9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Passive/Active Transport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9B300DD-DA54-2D4F-BA87-26648A1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6" y="1086714"/>
            <a:ext cx="5281612" cy="52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118DB0-8326-9242-A023-165EC9D6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chemeClr val="accent4"/>
                </a:solidFill>
                <a:latin typeface="Arial" panose="020B0604020202020204" pitchFamily="34" charset="0"/>
              </a:rPr>
              <a:t>Two models for facilitated diffusion/transport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1028">
            <a:extLst>
              <a:ext uri="{FF2B5EF4-FFF2-40B4-BE49-F238E27FC236}">
                <a16:creationId xmlns="" xmlns:a16="http://schemas.microsoft.com/office/drawing/2014/main" id="{7EE038B1-C624-9546-98BF-852CE139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06" y="1844675"/>
            <a:ext cx="8916988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9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EBFF5B-BCC3-A24A-9DDF-DF153AA2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28650"/>
            <a:ext cx="7620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Membrane potential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Voltage across membranes happens when anions/cations are unequally distributed across cell membranes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Potential ranges from -50 to -200 mv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Negative sign indicates the inside of the cell is – charged.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Affects traffic of charged subs. across membrane, favours diffusion of anions out, cations in.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9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0B36A-EE0E-F24F-958A-D8903C2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Factors Contributing to Membrane Potential: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B01D37-AED3-344D-BDB8-431AC5E5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Negatively charged proteins in the cells interior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Plasma membrane’s selective permeability to various 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The Sodium-Potassium Pump is an ELECTROGENIC PUMP: a transport protein which generates voltage across a membrane.  Na+/K+ ATPase is the major one in animals, a Proton pump is the major one in Plants, bacteria, fungi (also Mitochondria, Chloroplasts use it to make ATP)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68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="" xmlns:a16="http://schemas.microsoft.com/office/drawing/2014/main" id="{705544E0-CEB5-3448-A491-ABD2AF950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164" y="349238"/>
            <a:ext cx="359761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</a:rPr>
              <a:t>Phospholipids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C3B91399-4985-424B-A977-F781E2CA2498}"/>
              </a:ext>
            </a:extLst>
          </p:cNvPr>
          <p:cNvSpPr txBox="1"/>
          <p:nvPr/>
        </p:nvSpPr>
        <p:spPr>
          <a:xfrm>
            <a:off x="638689" y="1297203"/>
            <a:ext cx="4380865" cy="2838597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FF9900"/>
              </a:buClr>
              <a:buSzPct val="75000"/>
              <a:buFont typeface="Wingdings"/>
              <a:buChar char=""/>
              <a:tabLst>
                <a:tab pos="355600" algn="l"/>
              </a:tabLst>
            </a:pP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Fatty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acid</a:t>
            </a:r>
            <a:r>
              <a:rPr sz="32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Georgia"/>
                <a:cs typeface="Georgia"/>
              </a:rPr>
              <a:t>tails</a:t>
            </a:r>
            <a:endParaRPr sz="3200" dirty="0">
              <a:latin typeface="Georgia"/>
              <a:cs typeface="Georgia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FF9900"/>
              </a:buClr>
              <a:buSzPct val="75000"/>
              <a:buFont typeface="Wingdings"/>
              <a:buChar char=""/>
              <a:tabLst>
                <a:tab pos="756920" algn="l"/>
              </a:tabLst>
            </a:pPr>
            <a:r>
              <a:rPr sz="2800" u="heavy" spc="-10" dirty="0">
                <a:solidFill>
                  <a:srgbClr val="E7615D"/>
                </a:solidFill>
                <a:uFill>
                  <a:solidFill>
                    <a:srgbClr val="CC0000"/>
                  </a:solidFill>
                </a:uFill>
                <a:latin typeface="Georgia"/>
                <a:cs typeface="Georgia"/>
              </a:rPr>
              <a:t>hydrophobic</a:t>
            </a:r>
            <a:endParaRPr sz="2800" dirty="0">
              <a:solidFill>
                <a:srgbClr val="E7615D"/>
              </a:solidFill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SzPct val="75000"/>
              <a:buFont typeface="Wingdings"/>
              <a:buChar char=""/>
              <a:tabLst>
                <a:tab pos="355600" algn="l"/>
              </a:tabLst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Phosphate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Georgia"/>
                <a:cs typeface="Georgia"/>
              </a:rPr>
              <a:t>group</a:t>
            </a:r>
            <a:r>
              <a:rPr sz="3200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Georgia"/>
                <a:cs typeface="Georgia"/>
              </a:rPr>
              <a:t>head</a:t>
            </a:r>
            <a:endParaRPr sz="3200" dirty="0">
              <a:latin typeface="Georgia"/>
              <a:cs typeface="Georgia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FF9900"/>
              </a:buClr>
              <a:buSzPct val="75000"/>
              <a:buFont typeface="Wingdings"/>
              <a:buChar char=""/>
              <a:tabLst>
                <a:tab pos="756920" algn="l"/>
              </a:tabLst>
            </a:pPr>
            <a:r>
              <a:rPr sz="2800" u="heavy" spc="-10" dirty="0">
                <a:solidFill>
                  <a:srgbClr val="E7615D"/>
                </a:solidFill>
                <a:uFill>
                  <a:solidFill>
                    <a:srgbClr val="CC0000"/>
                  </a:solidFill>
                </a:uFill>
                <a:latin typeface="Georgia"/>
                <a:cs typeface="Georgia"/>
              </a:rPr>
              <a:t>hydrophilic</a:t>
            </a:r>
            <a:endParaRPr sz="2800" dirty="0">
              <a:solidFill>
                <a:srgbClr val="E7615D"/>
              </a:solidFill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SzPct val="75000"/>
              <a:buFont typeface="Wingdings"/>
              <a:buChar char="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Arranged as a</a:t>
            </a:r>
            <a:r>
              <a:rPr sz="3200" spc="-75" dirty="0">
                <a:solidFill>
                  <a:srgbClr val="CC0000"/>
                </a:solidFill>
                <a:latin typeface="Georgia"/>
                <a:cs typeface="Georgia"/>
              </a:rPr>
              <a:t> </a:t>
            </a:r>
            <a:r>
              <a:rPr sz="3200" u="heavy" spc="-5" dirty="0">
                <a:solidFill>
                  <a:srgbClr val="E7615D"/>
                </a:solidFill>
                <a:uFill>
                  <a:solidFill>
                    <a:srgbClr val="CC0000"/>
                  </a:solidFill>
                </a:uFill>
                <a:latin typeface="Georgia"/>
                <a:cs typeface="Georgia"/>
              </a:rPr>
              <a:t>bilayer</a:t>
            </a:r>
            <a:endParaRPr sz="3200" dirty="0">
              <a:solidFill>
                <a:srgbClr val="E7615D"/>
              </a:solidFill>
              <a:latin typeface="Georgia"/>
              <a:cs typeface="Georgia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="" xmlns:a16="http://schemas.microsoft.com/office/drawing/2014/main" id="{9AFF21D0-782E-FB46-AA56-B4429968AA77}"/>
              </a:ext>
            </a:extLst>
          </p:cNvPr>
          <p:cNvSpPr/>
          <p:nvPr/>
        </p:nvSpPr>
        <p:spPr>
          <a:xfrm>
            <a:off x="522221" y="4289209"/>
            <a:ext cx="4438650" cy="2543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818A225E-798B-C140-B4D7-43154B0A1EA8}"/>
              </a:ext>
            </a:extLst>
          </p:cNvPr>
          <p:cNvSpPr/>
          <p:nvPr/>
        </p:nvSpPr>
        <p:spPr>
          <a:xfrm>
            <a:off x="7357612" y="488404"/>
            <a:ext cx="4195699" cy="4427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AA27586A-23ED-7B48-A8A8-661B7450AF5F}"/>
              </a:ext>
            </a:extLst>
          </p:cNvPr>
          <p:cNvSpPr txBox="1"/>
          <p:nvPr/>
        </p:nvSpPr>
        <p:spPr>
          <a:xfrm>
            <a:off x="8785600" y="2652357"/>
            <a:ext cx="16154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Georgia"/>
                <a:cs typeface="Georgia"/>
              </a:rPr>
              <a:t>Fatty</a:t>
            </a:r>
            <a:r>
              <a:rPr sz="2500" b="1" spc="-114" dirty="0">
                <a:latin typeface="Georgia"/>
                <a:cs typeface="Georgia"/>
              </a:rPr>
              <a:t> </a:t>
            </a:r>
            <a:r>
              <a:rPr sz="2500" b="1" dirty="0">
                <a:latin typeface="Georgia"/>
                <a:cs typeface="Georgia"/>
              </a:rPr>
              <a:t>acid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="" xmlns:a16="http://schemas.microsoft.com/office/drawing/2014/main" id="{FD87C91B-39F9-0449-B28A-E78B481D43B0}"/>
              </a:ext>
            </a:extLst>
          </p:cNvPr>
          <p:cNvSpPr txBox="1"/>
          <p:nvPr/>
        </p:nvSpPr>
        <p:spPr>
          <a:xfrm>
            <a:off x="8682602" y="491325"/>
            <a:ext cx="17468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latin typeface="Georgia"/>
                <a:cs typeface="Georgia"/>
              </a:rPr>
              <a:t>Phosphate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04595C66-5C06-F047-99D6-7AF9FACD7681}"/>
              </a:ext>
            </a:extLst>
          </p:cNvPr>
          <p:cNvSpPr txBox="1"/>
          <p:nvPr/>
        </p:nvSpPr>
        <p:spPr>
          <a:xfrm>
            <a:off x="5261228" y="5053965"/>
            <a:ext cx="65092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Phospholipids, glycolipids,  cholesterol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amphipathic  lipids</a:t>
            </a:r>
            <a:r>
              <a:rPr sz="24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containing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49FF1FDB-278D-2145-9DB6-897D23677942}"/>
              </a:ext>
            </a:extLst>
          </p:cNvPr>
          <p:cNvSpPr txBox="1"/>
          <p:nvPr/>
        </p:nvSpPr>
        <p:spPr>
          <a:xfrm>
            <a:off x="5261228" y="6151575"/>
            <a:ext cx="4080452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hydrophobic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hydrophillic</a:t>
            </a:r>
            <a:r>
              <a:rPr sz="2400" spc="-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ends</a:t>
            </a:r>
            <a:endParaRPr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9137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0B09E-93AB-2541-8B96-27640886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49250"/>
            <a:ext cx="3429000" cy="1325563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An electrogenic pump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B3343A3-1F18-904F-89C0-C67F616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65125"/>
            <a:ext cx="89916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B374B-5F59-6546-BDE7-AE9F336A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822325"/>
            <a:ext cx="2298700" cy="1325563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Review: passive and active transport compared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FB6B907-6D85-514E-9D7C-A189CD64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248443"/>
            <a:ext cx="889635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5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D2F5-731A-A24F-8530-AC210AC7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03" y="250825"/>
            <a:ext cx="45339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Cotransport</a:t>
            </a:r>
            <a:br>
              <a:rPr lang="en-IN" sz="2800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F652F-3CF4-0443-A065-2F139A51D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843"/>
            <a:ext cx="3556000" cy="1325563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 process where a single ATP-powered pump actively transports one solute, and indirectly drives the transport of other solutes against their concentration gradients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EBDD33-5E30-CA4B-B3FC-F5E544F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6" y="515938"/>
            <a:ext cx="5918994" cy="59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D2F5-731A-A24F-8530-AC210AC7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Exocytosis/Endocytosis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D7D693-0030-5F41-A09B-0C506F87CDB6}"/>
              </a:ext>
            </a:extLst>
          </p:cNvPr>
          <p:cNvSpPr/>
          <p:nvPr/>
        </p:nvSpPr>
        <p:spPr>
          <a:xfrm>
            <a:off x="838200" y="130444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Exocytosis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Exportation of macromolecules by the fusion of vesicles w/membrane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Vesicle comes from ER or Golgi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Used by secretory cells to export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AF482E-EEB9-174A-86FF-29F7683A2A6A}"/>
              </a:ext>
            </a:extLst>
          </p:cNvPr>
          <p:cNvSpPr/>
          <p:nvPr/>
        </p:nvSpPr>
        <p:spPr>
          <a:xfrm>
            <a:off x="6662738" y="1280827"/>
            <a:ext cx="5203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Endocytosis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Importation of macromolecules into a cell by forming vesicles from membrane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Used by cells to incorporate extracellular substances</a:t>
            </a:r>
          </a:p>
        </p:txBody>
      </p:sp>
    </p:spTree>
    <p:extLst>
      <p:ext uri="{BB962C8B-B14F-4D97-AF65-F5344CB8AC3E}">
        <p14:creationId xmlns:p14="http://schemas.microsoft.com/office/powerpoint/2010/main" val="330718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D2F5-731A-A24F-8530-AC210AC7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Endocytosis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F652F-3CF4-0443-A065-2F139A51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Phagocytosis: “Cell eating” solid particles involved.  Cell engulfs them with pseudopods.  The </a:t>
            </a:r>
            <a:r>
              <a:rPr lang="en-IN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vessicle</a:t>
            </a: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 then fuses w/ a food vacuole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Pinocytosis: “Cell drinking” fluid droplets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Receptor-Mediated endocytosis: stay tuned..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21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BE3BB2-CB09-504C-943F-99B17531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4500" cy="1325563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solidFill>
                  <a:schemeClr val="accent4"/>
                </a:solidFill>
                <a:latin typeface="Arial" panose="020B0604020202020204" pitchFamily="34" charset="0"/>
              </a:rPr>
              <a:t>The three types of endocytosis in animal cells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BFC6B45-753E-B447-B0B5-6828488E2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232569"/>
            <a:ext cx="6670675" cy="63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95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D2F5-731A-A24F-8530-AC210AC7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  <a:t>Receptor-Mediated Endocytosis</a:t>
            </a:r>
            <a:br>
              <a:rPr lang="en-IN" dirty="0">
                <a:solidFill>
                  <a:srgbClr val="FEC254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F652F-3CF4-0443-A065-2F139A51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Importation of specific macromolecules into the cell by the inward budding of </a:t>
            </a:r>
            <a:r>
              <a:rPr lang="en-IN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vessicles</a:t>
            </a: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 formed from COATED PITS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 layer of CLATHRIN , a fibrous protein, lines and reinforces the coated pit, probably causing it to deepen the pit to form a </a:t>
            </a:r>
            <a:r>
              <a:rPr lang="en-IN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vessicle</a:t>
            </a:r>
            <a:endParaRPr lang="en-IN" dirty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This is specific, and is ligand/receptor triggered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Ex. Cholesterol and LDL’s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9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76E789D1-450F-2849-A042-302C9F258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619"/>
            <a:ext cx="497894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4"/>
                </a:solidFill>
              </a:rPr>
              <a:t>Phospholipid</a:t>
            </a:r>
            <a:r>
              <a:rPr spc="-100" dirty="0">
                <a:solidFill>
                  <a:schemeClr val="accent4"/>
                </a:solidFill>
              </a:rPr>
              <a:t> </a:t>
            </a:r>
            <a:r>
              <a:rPr spc="-5" dirty="0">
                <a:solidFill>
                  <a:schemeClr val="accent4"/>
                </a:solidFill>
              </a:rPr>
              <a:t>bilayer</a:t>
            </a: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602C6B45-8B20-1A41-971A-029232129B22}"/>
              </a:ext>
            </a:extLst>
          </p:cNvPr>
          <p:cNvSpPr/>
          <p:nvPr/>
        </p:nvSpPr>
        <p:spPr>
          <a:xfrm>
            <a:off x="491449" y="1373193"/>
            <a:ext cx="9775082" cy="540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04497A7C-2A34-144D-A9DA-0D9E648E3913}"/>
              </a:ext>
            </a:extLst>
          </p:cNvPr>
          <p:cNvSpPr txBox="1"/>
          <p:nvPr/>
        </p:nvSpPr>
        <p:spPr>
          <a:xfrm>
            <a:off x="339725" y="2197100"/>
            <a:ext cx="1643380" cy="933450"/>
          </a:xfrm>
          <a:prstGeom prst="rect">
            <a:avLst/>
          </a:prstGeom>
          <a:solidFill>
            <a:srgbClr val="FFCC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800" b="1" dirty="0">
                <a:solidFill>
                  <a:srgbClr val="CC0000"/>
                </a:solidFill>
                <a:latin typeface="Georgia"/>
                <a:cs typeface="Georgia"/>
              </a:rPr>
              <a:t>polar</a:t>
            </a:r>
            <a:endParaRPr sz="1800" dirty="0">
              <a:latin typeface="Georgia"/>
              <a:cs typeface="Georgia"/>
            </a:endParaRPr>
          </a:p>
          <a:p>
            <a:pPr marR="268605">
              <a:lnSpc>
                <a:spcPts val="1839"/>
              </a:lnSpc>
              <a:spcBef>
                <a:spcPts val="165"/>
              </a:spcBef>
            </a:pPr>
            <a:r>
              <a:rPr sz="1800" b="1" dirty="0">
                <a:latin typeface="Georgia"/>
                <a:cs typeface="Georgia"/>
              </a:rPr>
              <a:t>hy</a:t>
            </a:r>
            <a:r>
              <a:rPr sz="1800" b="1" spc="-10" dirty="0">
                <a:latin typeface="Georgia"/>
                <a:cs typeface="Georgia"/>
              </a:rPr>
              <a:t>d</a:t>
            </a:r>
            <a:r>
              <a:rPr sz="1800" b="1" dirty="0">
                <a:latin typeface="Georgia"/>
                <a:cs typeface="Georgia"/>
              </a:rPr>
              <a:t>rophilic  </a:t>
            </a:r>
            <a:r>
              <a:rPr sz="1800" b="1" spc="-5" dirty="0">
                <a:latin typeface="Georgia"/>
                <a:cs typeface="Georgia"/>
              </a:rPr>
              <a:t>heads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F98D5C17-C653-5C4F-8854-9297B6699246}"/>
              </a:ext>
            </a:extLst>
          </p:cNvPr>
          <p:cNvSpPr txBox="1"/>
          <p:nvPr/>
        </p:nvSpPr>
        <p:spPr>
          <a:xfrm>
            <a:off x="238125" y="3575050"/>
            <a:ext cx="1846580" cy="933450"/>
          </a:xfrm>
          <a:prstGeom prst="rect">
            <a:avLst/>
          </a:prstGeom>
          <a:solidFill>
            <a:srgbClr val="FFCC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800" b="1" spc="-5" dirty="0">
                <a:solidFill>
                  <a:srgbClr val="CC0000"/>
                </a:solidFill>
                <a:latin typeface="Georgia"/>
                <a:cs typeface="Georgia"/>
              </a:rPr>
              <a:t>nonpolar</a:t>
            </a:r>
            <a:endParaRPr sz="1800">
              <a:latin typeface="Georgia"/>
              <a:cs typeface="Georgia"/>
            </a:endParaRPr>
          </a:p>
          <a:p>
            <a:pPr marR="339090">
              <a:lnSpc>
                <a:spcPts val="1839"/>
              </a:lnSpc>
              <a:spcBef>
                <a:spcPts val="165"/>
              </a:spcBef>
            </a:pPr>
            <a:r>
              <a:rPr sz="1800" b="1" dirty="0">
                <a:latin typeface="Georgia"/>
                <a:cs typeface="Georgia"/>
              </a:rPr>
              <a:t>hy</a:t>
            </a:r>
            <a:r>
              <a:rPr sz="1800" b="1" spc="-10" dirty="0">
                <a:latin typeface="Georgia"/>
                <a:cs typeface="Georgia"/>
              </a:rPr>
              <a:t>d</a:t>
            </a:r>
            <a:r>
              <a:rPr sz="1800" b="1" dirty="0">
                <a:latin typeface="Georgia"/>
                <a:cs typeface="Georgia"/>
              </a:rPr>
              <a:t>roph</a:t>
            </a:r>
            <a:r>
              <a:rPr sz="1800" b="1" spc="-10" dirty="0">
                <a:latin typeface="Georgia"/>
                <a:cs typeface="Georgia"/>
              </a:rPr>
              <a:t>o</a:t>
            </a:r>
            <a:r>
              <a:rPr sz="1800" b="1" dirty="0">
                <a:latin typeface="Georgia"/>
                <a:cs typeface="Georgia"/>
              </a:rPr>
              <a:t>bic  </a:t>
            </a:r>
            <a:r>
              <a:rPr sz="1800" b="1" spc="-5" dirty="0">
                <a:latin typeface="Georgia"/>
                <a:cs typeface="Georgia"/>
              </a:rPr>
              <a:t>tails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575454AF-E8D6-FC40-BF8E-B195AF755E33}"/>
              </a:ext>
            </a:extLst>
          </p:cNvPr>
          <p:cNvSpPr txBox="1"/>
          <p:nvPr/>
        </p:nvSpPr>
        <p:spPr>
          <a:xfrm>
            <a:off x="339725" y="4953000"/>
            <a:ext cx="1643380" cy="933450"/>
          </a:xfrm>
          <a:prstGeom prst="rect">
            <a:avLst/>
          </a:prstGeom>
          <a:solidFill>
            <a:srgbClr val="FFCC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800" b="1" dirty="0">
                <a:solidFill>
                  <a:srgbClr val="CC0000"/>
                </a:solidFill>
                <a:latin typeface="Georgia"/>
                <a:cs typeface="Georgia"/>
              </a:rPr>
              <a:t>polar</a:t>
            </a:r>
            <a:endParaRPr sz="1800">
              <a:latin typeface="Georgia"/>
              <a:cs typeface="Georgia"/>
            </a:endParaRPr>
          </a:p>
          <a:p>
            <a:pPr marR="268605">
              <a:lnSpc>
                <a:spcPts val="1839"/>
              </a:lnSpc>
              <a:spcBef>
                <a:spcPts val="165"/>
              </a:spcBef>
            </a:pPr>
            <a:r>
              <a:rPr sz="1800" b="1" dirty="0">
                <a:latin typeface="Georgia"/>
                <a:cs typeface="Georgia"/>
              </a:rPr>
              <a:t>hy</a:t>
            </a:r>
            <a:r>
              <a:rPr sz="1800" b="1" spc="-10" dirty="0">
                <a:latin typeface="Georgia"/>
                <a:cs typeface="Georgia"/>
              </a:rPr>
              <a:t>d</a:t>
            </a:r>
            <a:r>
              <a:rPr sz="1800" b="1" dirty="0">
                <a:latin typeface="Georgia"/>
                <a:cs typeface="Georgia"/>
              </a:rPr>
              <a:t>rophilic  </a:t>
            </a:r>
            <a:r>
              <a:rPr sz="1800" b="1" spc="-5" dirty="0">
                <a:latin typeface="Georgia"/>
                <a:cs typeface="Georgia"/>
              </a:rPr>
              <a:t>heads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0C12E-E16A-C24E-A9B8-2EBA9CF7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Membrane-different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E9F807-E96D-464D-AEC6-762FF7A84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88" y="2243591"/>
            <a:ext cx="10515600" cy="2370818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4"/>
                </a:solidFill>
              </a:rPr>
              <a:t>Gorter</a:t>
            </a:r>
            <a:r>
              <a:rPr lang="en-US" sz="3600" dirty="0">
                <a:solidFill>
                  <a:schemeClr val="accent4"/>
                </a:solidFill>
              </a:rPr>
              <a:t> and Grendel model (1925)-Lipid bilayer model</a:t>
            </a:r>
          </a:p>
          <a:p>
            <a:r>
              <a:rPr lang="en-US" sz="3600" dirty="0" err="1">
                <a:solidFill>
                  <a:schemeClr val="accent4"/>
                </a:solidFill>
              </a:rPr>
              <a:t>Danielli</a:t>
            </a:r>
            <a:r>
              <a:rPr lang="en-US" sz="3600" dirty="0">
                <a:solidFill>
                  <a:schemeClr val="accent4"/>
                </a:solidFill>
              </a:rPr>
              <a:t>-Dawson model (1935)-Sandwich model</a:t>
            </a:r>
          </a:p>
          <a:p>
            <a:r>
              <a:rPr lang="en-US" sz="3600" dirty="0">
                <a:solidFill>
                  <a:schemeClr val="accent4"/>
                </a:solidFill>
              </a:rPr>
              <a:t>Singer-Nicolson model (1972)-Fluid-mosaic model</a:t>
            </a:r>
          </a:p>
        </p:txBody>
      </p:sp>
    </p:spTree>
    <p:extLst>
      <p:ext uri="{BB962C8B-B14F-4D97-AF65-F5344CB8AC3E}">
        <p14:creationId xmlns:p14="http://schemas.microsoft.com/office/powerpoint/2010/main" val="221738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8">
            <a:extLst>
              <a:ext uri="{FF2B5EF4-FFF2-40B4-BE49-F238E27FC236}">
                <a16:creationId xmlns="" xmlns:a16="http://schemas.microsoft.com/office/drawing/2014/main" id="{7C805EFC-866D-8241-B596-348D9526874C}"/>
              </a:ext>
            </a:extLst>
          </p:cNvPr>
          <p:cNvSpPr txBox="1"/>
          <p:nvPr/>
        </p:nvSpPr>
        <p:spPr>
          <a:xfrm>
            <a:off x="3979902" y="560273"/>
            <a:ext cx="48037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685" marR="645795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9900"/>
                </a:solidFill>
                <a:latin typeface="Georgia"/>
                <a:cs typeface="Georgia"/>
              </a:rPr>
              <a:t>Sandwitch</a:t>
            </a:r>
            <a:r>
              <a:rPr sz="3600" spc="-100" dirty="0">
                <a:solidFill>
                  <a:srgbClr val="FF990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FF9900"/>
                </a:solidFill>
                <a:latin typeface="Georgia"/>
                <a:cs typeface="Georgia"/>
              </a:rPr>
              <a:t>model  </a:t>
            </a:r>
            <a:r>
              <a:rPr sz="3600" spc="-5" dirty="0">
                <a:solidFill>
                  <a:srgbClr val="FF9900"/>
                </a:solidFill>
                <a:latin typeface="Georgia"/>
                <a:cs typeface="Georgia"/>
              </a:rPr>
              <a:t>OR</a:t>
            </a:r>
            <a:endParaRPr sz="3600" dirty="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3600" spc="-5" dirty="0">
                <a:solidFill>
                  <a:srgbClr val="FF9900"/>
                </a:solidFill>
                <a:latin typeface="Georgia"/>
                <a:cs typeface="Georgia"/>
              </a:rPr>
              <a:t>Danielli- Davson</a:t>
            </a:r>
            <a:r>
              <a:rPr sz="3600" spc="-125" dirty="0">
                <a:solidFill>
                  <a:srgbClr val="FF9900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FF9900"/>
                </a:solidFill>
                <a:latin typeface="Georgia"/>
                <a:cs typeface="Georgia"/>
              </a:rPr>
              <a:t>Model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="" xmlns:a16="http://schemas.microsoft.com/office/drawing/2014/main" id="{9FBD914B-46F0-0143-BA9E-D93A19DC6789}"/>
              </a:ext>
            </a:extLst>
          </p:cNvPr>
          <p:cNvSpPr txBox="1"/>
          <p:nvPr/>
        </p:nvSpPr>
        <p:spPr>
          <a:xfrm>
            <a:off x="2912466" y="2384843"/>
            <a:ext cx="6938645" cy="13487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Proposed by Davson and Danielle in 1935  “Cell membrane is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lipid bilayer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sandwitched  B/w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two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monomolecular 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protein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layers”</a:t>
            </a:r>
            <a:endParaRPr sz="2800" dirty="0">
              <a:latin typeface="Georgia"/>
              <a:cs typeface="Georgia"/>
            </a:endParaRPr>
          </a:p>
        </p:txBody>
      </p:sp>
      <p:sp>
        <p:nvSpPr>
          <p:cNvPr id="7" name="object 29">
            <a:extLst>
              <a:ext uri="{FF2B5EF4-FFF2-40B4-BE49-F238E27FC236}">
                <a16:creationId xmlns="" xmlns:a16="http://schemas.microsoft.com/office/drawing/2014/main" id="{13FF8A3D-0486-AA46-9BCF-983D5894BF54}"/>
              </a:ext>
            </a:extLst>
          </p:cNvPr>
          <p:cNvSpPr/>
          <p:nvPr/>
        </p:nvSpPr>
        <p:spPr>
          <a:xfrm>
            <a:off x="3238538" y="3886198"/>
            <a:ext cx="6286500" cy="292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FCD7869-1447-EE47-8BB7-BD645ACD25D2}"/>
              </a:ext>
            </a:extLst>
          </p:cNvPr>
          <p:cNvGrpSpPr/>
          <p:nvPr/>
        </p:nvGrpSpPr>
        <p:grpSpPr>
          <a:xfrm>
            <a:off x="1945532" y="560273"/>
            <a:ext cx="9786025" cy="5937804"/>
            <a:chOff x="1945532" y="560273"/>
            <a:chExt cx="9786025" cy="59378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37769B8-2224-0441-9B97-1B6D89E6EBA8}"/>
                </a:ext>
              </a:extLst>
            </p:cNvPr>
            <p:cNvCxnSpPr/>
            <p:nvPr/>
          </p:nvCxnSpPr>
          <p:spPr>
            <a:xfrm flipV="1">
              <a:off x="1945532" y="560273"/>
              <a:ext cx="8715983" cy="5937804"/>
            </a:xfrm>
            <a:prstGeom prst="line">
              <a:avLst/>
            </a:prstGeom>
            <a:ln w="666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6731CD25-C038-2148-BCB3-E8DCE044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412460" y="560273"/>
              <a:ext cx="9319097" cy="5937804"/>
            </a:xfrm>
            <a:prstGeom prst="line">
              <a:avLst/>
            </a:prstGeom>
            <a:ln w="666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26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">
            <a:extLst>
              <a:ext uri="{FF2B5EF4-FFF2-40B4-BE49-F238E27FC236}">
                <a16:creationId xmlns="" xmlns:a16="http://schemas.microsoft.com/office/drawing/2014/main" id="{0FCCA47C-22C0-B841-857A-850C7ED15842}"/>
              </a:ext>
            </a:extLst>
          </p:cNvPr>
          <p:cNvSpPr txBox="1"/>
          <p:nvPr/>
        </p:nvSpPr>
        <p:spPr>
          <a:xfrm>
            <a:off x="4344170" y="96846"/>
            <a:ext cx="4432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accent4"/>
                </a:solidFill>
                <a:latin typeface="Georgia"/>
                <a:cs typeface="Georgia"/>
              </a:rPr>
              <a:t>Fluid mosaic</a:t>
            </a:r>
            <a:r>
              <a:rPr sz="4000" spc="-45" dirty="0">
                <a:solidFill>
                  <a:schemeClr val="accent4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chemeClr val="accent4"/>
                </a:solidFill>
                <a:latin typeface="Georgia"/>
                <a:cs typeface="Georgia"/>
              </a:rPr>
              <a:t>model</a:t>
            </a:r>
            <a:endParaRPr sz="4000" dirty="0">
              <a:solidFill>
                <a:schemeClr val="accent4"/>
              </a:solidFill>
              <a:latin typeface="Georgia"/>
              <a:cs typeface="Georgia"/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="" xmlns:a16="http://schemas.microsoft.com/office/drawing/2014/main" id="{B664F43E-1ABA-E040-8F54-4DD397B1A852}"/>
              </a:ext>
            </a:extLst>
          </p:cNvPr>
          <p:cNvSpPr txBox="1"/>
          <p:nvPr/>
        </p:nvSpPr>
        <p:spPr>
          <a:xfrm>
            <a:off x="3684277" y="906394"/>
            <a:ext cx="605536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In 1972, </a:t>
            </a:r>
            <a:r>
              <a:rPr sz="3200" spc="-5" dirty="0">
                <a:solidFill>
                  <a:srgbClr val="FFFFFF"/>
                </a:solidFill>
                <a:latin typeface="Georgia"/>
                <a:cs typeface="Georgia"/>
              </a:rPr>
              <a:t>S.J. Singer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&amp; </a:t>
            </a:r>
            <a:r>
              <a:rPr sz="3200" spc="-5" dirty="0">
                <a:solidFill>
                  <a:srgbClr val="FFFFFF"/>
                </a:solidFill>
                <a:latin typeface="Georgia"/>
                <a:cs typeface="Georgia"/>
              </a:rPr>
              <a:t>G. Nicolson  proposed Fluid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mosaic</a:t>
            </a:r>
            <a:r>
              <a:rPr sz="32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model.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9CB3D48-4F83-2F47-8C27-59F83E54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98" y="2335806"/>
            <a:ext cx="8001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21566</TotalTime>
  <Words>1534</Words>
  <Application>Microsoft Macintosh PowerPoint</Application>
  <PresentationFormat>Custom</PresentationFormat>
  <Paragraphs>239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The Structure and Function of the Plasma Membrane  </vt:lpstr>
      <vt:lpstr>What is plasma membrane?</vt:lpstr>
      <vt:lpstr>Definition of plasma membrane</vt:lpstr>
      <vt:lpstr>Membrane Structure and Function </vt:lpstr>
      <vt:lpstr>Phospholipids</vt:lpstr>
      <vt:lpstr>Phospholipid bilayer</vt:lpstr>
      <vt:lpstr>Membrane-different models</vt:lpstr>
      <vt:lpstr>PowerPoint Presentation</vt:lpstr>
      <vt:lpstr>PowerPoint Presentation</vt:lpstr>
      <vt:lpstr>What is Fluid-mosaic model?</vt:lpstr>
      <vt:lpstr>General Membrane Characteristics </vt:lpstr>
      <vt:lpstr>The Fluidity of Membranes </vt:lpstr>
      <vt:lpstr>Sidedness of the Plasma Membrane </vt:lpstr>
      <vt:lpstr>Membrane Carbohydrates </vt:lpstr>
      <vt:lpstr>Role of Carbohydrates </vt:lpstr>
      <vt:lpstr>PowerPoint Presentation</vt:lpstr>
      <vt:lpstr>PowerPoint Presentation</vt:lpstr>
      <vt:lpstr>The Structure of a Transport Protein </vt:lpstr>
      <vt:lpstr>Chemical composition</vt:lpstr>
      <vt:lpstr>PowerPoint Presentation</vt:lpstr>
      <vt:lpstr>Cholesterol Unique to plasma membrane  Stabilizes membrane</vt:lpstr>
      <vt:lpstr>Cholesterol</vt:lpstr>
      <vt:lpstr>Membranes are Bifacial </vt:lpstr>
      <vt:lpstr>Sidedness of the Plasma Membrane </vt:lpstr>
      <vt:lpstr>Membrane proteins</vt:lpstr>
      <vt:lpstr>Extrinsic membrane protein</vt:lpstr>
      <vt:lpstr>Intrinsic membrane proteins</vt:lpstr>
      <vt:lpstr>PowerPoint Presentation</vt:lpstr>
      <vt:lpstr>Movement  across the  Cell  Membrane</vt:lpstr>
      <vt:lpstr>The diffusion of solutes across membranes</vt:lpstr>
      <vt:lpstr>Osmosis</vt:lpstr>
      <vt:lpstr>The water balance of living cells</vt:lpstr>
      <vt:lpstr>Traffic Across Membranes </vt:lpstr>
      <vt:lpstr>Membrane Structure and Function</vt:lpstr>
      <vt:lpstr>Mosaicism </vt:lpstr>
      <vt:lpstr>PowerPoint Presentation</vt:lpstr>
      <vt:lpstr>Traffic Across Membranes </vt:lpstr>
      <vt:lpstr>Permeability of the Lipid Bilayer </vt:lpstr>
      <vt:lpstr>Transport Proteins </vt:lpstr>
      <vt:lpstr>  Some functions of membrane proteins</vt:lpstr>
      <vt:lpstr>A few important membrane-related functions</vt:lpstr>
      <vt:lpstr>Proteins Facilitate Passive Transport </vt:lpstr>
      <vt:lpstr>Active transport </vt:lpstr>
      <vt:lpstr>Passive Transport of Ions Depends On: </vt:lpstr>
      <vt:lpstr>Passive/Active Transport </vt:lpstr>
      <vt:lpstr>Two models for facilitated diffusion/transport</vt:lpstr>
      <vt:lpstr>PowerPoint Presentation</vt:lpstr>
      <vt:lpstr>Membrane potential </vt:lpstr>
      <vt:lpstr>Factors Contributing to Membrane Potential: </vt:lpstr>
      <vt:lpstr>An electrogenic pump</vt:lpstr>
      <vt:lpstr>Review: passive and active transport compared</vt:lpstr>
      <vt:lpstr>Cotransport </vt:lpstr>
      <vt:lpstr>Exocytosis/Endocytosis </vt:lpstr>
      <vt:lpstr>Endocytosis </vt:lpstr>
      <vt:lpstr>The three types of endocytosis in animal cells</vt:lpstr>
      <vt:lpstr>Receptor-Mediated Endocytosis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Structure and Function </dc:title>
  <dc:creator>Microsoft Office User</dc:creator>
  <cp:lastModifiedBy>Rajesh Ramachandran</cp:lastModifiedBy>
  <cp:revision>52</cp:revision>
  <dcterms:created xsi:type="dcterms:W3CDTF">2021-02-28T09:33:22Z</dcterms:created>
  <dcterms:modified xsi:type="dcterms:W3CDTF">2022-12-16T04:21:40Z</dcterms:modified>
</cp:coreProperties>
</file>